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323" r:id="rId2"/>
    <p:sldId id="324" r:id="rId3"/>
    <p:sldId id="329" r:id="rId4"/>
    <p:sldId id="331" r:id="rId5"/>
    <p:sldId id="330" r:id="rId6"/>
    <p:sldId id="332" r:id="rId7"/>
    <p:sldId id="333" r:id="rId8"/>
    <p:sldId id="345" r:id="rId9"/>
    <p:sldId id="326" r:id="rId10"/>
    <p:sldId id="280" r:id="rId11"/>
    <p:sldId id="268" r:id="rId12"/>
    <p:sldId id="264" r:id="rId13"/>
    <p:sldId id="341" r:id="rId14"/>
    <p:sldId id="317"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97C3CC-1AF4-44AA-99A6-0AFE62A4FC47}">
          <p14:sldIdLst>
            <p14:sldId id="323"/>
            <p14:sldId id="324"/>
          </p14:sldIdLst>
        </p14:section>
        <p14:section name="Consortium" id="{3F0BDE3B-0434-416C-8081-19B36FCE348F}">
          <p14:sldIdLst>
            <p14:sldId id="329"/>
            <p14:sldId id="331"/>
            <p14:sldId id="330"/>
            <p14:sldId id="332"/>
            <p14:sldId id="333"/>
          </p14:sldIdLst>
        </p14:section>
        <p14:section name="INNOSOC" id="{5E21EDCF-5729-4419-B982-A68122A2B4D7}">
          <p14:sldIdLst>
            <p14:sldId id="345"/>
          </p14:sldIdLst>
        </p14:section>
        <p14:section name="TeamSoc21" id="{0BEAC883-A2BE-4BA3-B078-84FBB80E65BD}">
          <p14:sldIdLst>
            <p14:sldId id="326"/>
            <p14:sldId id="280"/>
            <p14:sldId id="268"/>
            <p14:sldId id="264"/>
            <p14:sldId id="341"/>
            <p14:sldId id="31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3F64"/>
    <a:srgbClr val="486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0325" autoAdjust="0"/>
  </p:normalViewPr>
  <p:slideViewPr>
    <p:cSldViewPr snapToGrid="0">
      <p:cViewPr varScale="1">
        <p:scale>
          <a:sx n="67" d="100"/>
          <a:sy n="6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E5E20-69A9-44DD-98CA-97104BCB5B5E}" type="doc">
      <dgm:prSet loTypeId="urn:microsoft.com/office/officeart/2005/8/layout/hProcess9" loCatId="process" qsTypeId="urn:microsoft.com/office/officeart/2005/8/quickstyle/simple1" qsCatId="simple" csTypeId="urn:microsoft.com/office/officeart/2005/8/colors/accent1_2" csCatId="accent1" phldr="1"/>
      <dgm:spPr/>
    </dgm:pt>
    <dgm:pt modelId="{C99C8302-41C4-4DAC-A1A9-AA27FE1A474C}">
      <dgm:prSet phldrT="[Text]"/>
      <dgm:spPr/>
      <dgm:t>
        <a:bodyPr/>
        <a:lstStyle/>
        <a:p>
          <a:r>
            <a:rPr lang="hr-HR" b="1" dirty="0" err="1"/>
            <a:t>Sustainability</a:t>
          </a:r>
          <a:endParaRPr lang="en-US" b="1" dirty="0"/>
        </a:p>
      </dgm:t>
    </dgm:pt>
    <dgm:pt modelId="{B1E869BA-E450-401A-8F7F-4DD5EC595ABF}" type="parTrans" cxnId="{E6E75E18-6CFA-44E6-9BEE-8E00942458DC}">
      <dgm:prSet/>
      <dgm:spPr/>
      <dgm:t>
        <a:bodyPr/>
        <a:lstStyle/>
        <a:p>
          <a:endParaRPr lang="en-US"/>
        </a:p>
      </dgm:t>
    </dgm:pt>
    <dgm:pt modelId="{B73AAA53-8A8D-4F96-AD12-1726E85C53B5}" type="sibTrans" cxnId="{E6E75E18-6CFA-44E6-9BEE-8E00942458DC}">
      <dgm:prSet/>
      <dgm:spPr/>
      <dgm:t>
        <a:bodyPr/>
        <a:lstStyle/>
        <a:p>
          <a:endParaRPr lang="en-US"/>
        </a:p>
      </dgm:t>
    </dgm:pt>
    <dgm:pt modelId="{CF05D4C7-05D9-4151-9607-A115C1E7BE6A}">
      <dgm:prSet phldrT="[Text]"/>
      <dgm:spPr/>
      <dgm:t>
        <a:bodyPr/>
        <a:lstStyle/>
        <a:p>
          <a:r>
            <a:rPr lang="hr-HR" b="1" dirty="0" err="1"/>
            <a:t>Innovative</a:t>
          </a:r>
          <a:r>
            <a:rPr lang="hr-HR" b="1" dirty="0"/>
            <a:t> ICT </a:t>
          </a:r>
          <a:r>
            <a:rPr lang="hr-HR" b="1" dirty="0" err="1"/>
            <a:t>Solutions</a:t>
          </a:r>
          <a:endParaRPr lang="en-US" b="1" dirty="0"/>
        </a:p>
      </dgm:t>
    </dgm:pt>
    <dgm:pt modelId="{E90A9082-D3EE-4D93-A0A4-5B7E0D0390F7}" type="parTrans" cxnId="{F9D6EFA4-4645-4804-8D3B-48219D8DA1D1}">
      <dgm:prSet/>
      <dgm:spPr/>
      <dgm:t>
        <a:bodyPr/>
        <a:lstStyle/>
        <a:p>
          <a:endParaRPr lang="en-US"/>
        </a:p>
      </dgm:t>
    </dgm:pt>
    <dgm:pt modelId="{1B86DAE2-82CF-410A-B3C7-1FA000AB4E0A}" type="sibTrans" cxnId="{F9D6EFA4-4645-4804-8D3B-48219D8DA1D1}">
      <dgm:prSet/>
      <dgm:spPr/>
      <dgm:t>
        <a:bodyPr/>
        <a:lstStyle/>
        <a:p>
          <a:endParaRPr lang="en-US"/>
        </a:p>
      </dgm:t>
    </dgm:pt>
    <dgm:pt modelId="{7FB3829B-655C-41AD-9FC0-8F32BBD95F2D}">
      <dgm:prSet phldrT="[Text]"/>
      <dgm:spPr/>
      <dgm:t>
        <a:bodyPr/>
        <a:lstStyle/>
        <a:p>
          <a:r>
            <a:rPr lang="hr-HR" b="1" dirty="0" err="1"/>
            <a:t>Entrepreneurship</a:t>
          </a:r>
          <a:endParaRPr lang="en-US" b="1" dirty="0"/>
        </a:p>
      </dgm:t>
    </dgm:pt>
    <dgm:pt modelId="{3DFAD5A7-EEF2-4027-B990-E565DC3E3795}" type="parTrans" cxnId="{0ED55E8A-6653-42E5-A562-EC539DBA629A}">
      <dgm:prSet/>
      <dgm:spPr/>
      <dgm:t>
        <a:bodyPr/>
        <a:lstStyle/>
        <a:p>
          <a:endParaRPr lang="en-US"/>
        </a:p>
      </dgm:t>
    </dgm:pt>
    <dgm:pt modelId="{34CB6CBF-9D8C-4B11-BAC5-6058A84A1725}" type="sibTrans" cxnId="{0ED55E8A-6653-42E5-A562-EC539DBA629A}">
      <dgm:prSet/>
      <dgm:spPr/>
      <dgm:t>
        <a:bodyPr/>
        <a:lstStyle/>
        <a:p>
          <a:endParaRPr lang="en-US"/>
        </a:p>
      </dgm:t>
    </dgm:pt>
    <dgm:pt modelId="{CB6302B3-AD31-4107-B84E-343EE87E380F}">
      <dgm:prSet phldrT="[Text]"/>
      <dgm:spPr/>
      <dgm:t>
        <a:bodyPr/>
        <a:lstStyle/>
        <a:p>
          <a:r>
            <a:rPr lang="hr-HR" b="1" dirty="0"/>
            <a:t>???</a:t>
          </a:r>
          <a:endParaRPr lang="en-US" b="1" dirty="0"/>
        </a:p>
      </dgm:t>
    </dgm:pt>
    <dgm:pt modelId="{D329669F-41A6-44FA-BA42-39CBFB525B93}" type="parTrans" cxnId="{E0F320E6-3455-4C00-B263-3B037D5F0170}">
      <dgm:prSet/>
      <dgm:spPr/>
      <dgm:t>
        <a:bodyPr/>
        <a:lstStyle/>
        <a:p>
          <a:endParaRPr lang="en-US"/>
        </a:p>
      </dgm:t>
    </dgm:pt>
    <dgm:pt modelId="{742028DC-5167-4F9F-8763-A9978997F208}" type="sibTrans" cxnId="{E0F320E6-3455-4C00-B263-3B037D5F0170}">
      <dgm:prSet/>
      <dgm:spPr/>
      <dgm:t>
        <a:bodyPr/>
        <a:lstStyle/>
        <a:p>
          <a:endParaRPr lang="en-US"/>
        </a:p>
      </dgm:t>
    </dgm:pt>
    <dgm:pt modelId="{DCA0D36D-3F01-43B4-AE3D-0A302882C024}" type="pres">
      <dgm:prSet presAssocID="{D2FE5E20-69A9-44DD-98CA-97104BCB5B5E}" presName="CompostProcess" presStyleCnt="0">
        <dgm:presLayoutVars>
          <dgm:dir/>
          <dgm:resizeHandles val="exact"/>
        </dgm:presLayoutVars>
      </dgm:prSet>
      <dgm:spPr/>
    </dgm:pt>
    <dgm:pt modelId="{382879B1-47BE-4CC3-9A2E-6FDF07103F86}" type="pres">
      <dgm:prSet presAssocID="{D2FE5E20-69A9-44DD-98CA-97104BCB5B5E}" presName="arrow" presStyleLbl="bgShp" presStyleIdx="0" presStyleCnt="1"/>
      <dgm:spPr/>
    </dgm:pt>
    <dgm:pt modelId="{BFB556B3-A983-4612-A525-0A4A98E952A5}" type="pres">
      <dgm:prSet presAssocID="{D2FE5E20-69A9-44DD-98CA-97104BCB5B5E}" presName="linearProcess" presStyleCnt="0"/>
      <dgm:spPr/>
    </dgm:pt>
    <dgm:pt modelId="{885DAA5C-9983-431E-AFC4-83BB8686C414}" type="pres">
      <dgm:prSet presAssocID="{C99C8302-41C4-4DAC-A1A9-AA27FE1A474C}" presName="textNode" presStyleLbl="node1" presStyleIdx="0" presStyleCnt="4">
        <dgm:presLayoutVars>
          <dgm:bulletEnabled val="1"/>
        </dgm:presLayoutVars>
      </dgm:prSet>
      <dgm:spPr/>
    </dgm:pt>
    <dgm:pt modelId="{BE15A80A-5C1F-421E-ADA4-F9D694498123}" type="pres">
      <dgm:prSet presAssocID="{B73AAA53-8A8D-4F96-AD12-1726E85C53B5}" presName="sibTrans" presStyleCnt="0"/>
      <dgm:spPr/>
    </dgm:pt>
    <dgm:pt modelId="{455C202B-EC45-4D26-AC76-4D98AD25459A}" type="pres">
      <dgm:prSet presAssocID="{CF05D4C7-05D9-4151-9607-A115C1E7BE6A}" presName="textNode" presStyleLbl="node1" presStyleIdx="1" presStyleCnt="4">
        <dgm:presLayoutVars>
          <dgm:bulletEnabled val="1"/>
        </dgm:presLayoutVars>
      </dgm:prSet>
      <dgm:spPr/>
    </dgm:pt>
    <dgm:pt modelId="{09113405-62BA-48E7-BDF7-B92EDF8D9A3E}" type="pres">
      <dgm:prSet presAssocID="{1B86DAE2-82CF-410A-B3C7-1FA000AB4E0A}" presName="sibTrans" presStyleCnt="0"/>
      <dgm:spPr/>
    </dgm:pt>
    <dgm:pt modelId="{1A97AB28-708C-4A7F-AC26-0997CF2D1D1D}" type="pres">
      <dgm:prSet presAssocID="{7FB3829B-655C-41AD-9FC0-8F32BBD95F2D}" presName="textNode" presStyleLbl="node1" presStyleIdx="2" presStyleCnt="4">
        <dgm:presLayoutVars>
          <dgm:bulletEnabled val="1"/>
        </dgm:presLayoutVars>
      </dgm:prSet>
      <dgm:spPr/>
    </dgm:pt>
    <dgm:pt modelId="{908D43A4-61DB-4C3C-A327-E0635E8E3AF8}" type="pres">
      <dgm:prSet presAssocID="{34CB6CBF-9D8C-4B11-BAC5-6058A84A1725}" presName="sibTrans" presStyleCnt="0"/>
      <dgm:spPr/>
    </dgm:pt>
    <dgm:pt modelId="{639D0C57-5F74-4BC6-9893-0143E7330288}" type="pres">
      <dgm:prSet presAssocID="{CB6302B3-AD31-4107-B84E-343EE87E380F}" presName="textNode" presStyleLbl="node1" presStyleIdx="3" presStyleCnt="4">
        <dgm:presLayoutVars>
          <dgm:bulletEnabled val="1"/>
        </dgm:presLayoutVars>
      </dgm:prSet>
      <dgm:spPr/>
    </dgm:pt>
  </dgm:ptLst>
  <dgm:cxnLst>
    <dgm:cxn modelId="{9220CE02-59F0-4A6D-94C0-FFD91D5B28F9}" type="presOf" srcId="{C99C8302-41C4-4DAC-A1A9-AA27FE1A474C}" destId="{885DAA5C-9983-431E-AFC4-83BB8686C414}" srcOrd="0" destOrd="0" presId="urn:microsoft.com/office/officeart/2005/8/layout/hProcess9"/>
    <dgm:cxn modelId="{E6E75E18-6CFA-44E6-9BEE-8E00942458DC}" srcId="{D2FE5E20-69A9-44DD-98CA-97104BCB5B5E}" destId="{C99C8302-41C4-4DAC-A1A9-AA27FE1A474C}" srcOrd="0" destOrd="0" parTransId="{B1E869BA-E450-401A-8F7F-4DD5EC595ABF}" sibTransId="{B73AAA53-8A8D-4F96-AD12-1726E85C53B5}"/>
    <dgm:cxn modelId="{2EE7D71D-7059-4A90-94D9-98CBD82B26E1}" type="presOf" srcId="{7FB3829B-655C-41AD-9FC0-8F32BBD95F2D}" destId="{1A97AB28-708C-4A7F-AC26-0997CF2D1D1D}" srcOrd="0" destOrd="0" presId="urn:microsoft.com/office/officeart/2005/8/layout/hProcess9"/>
    <dgm:cxn modelId="{2A0A2944-0182-4DE0-B8DD-C62D652FF619}" type="presOf" srcId="{D2FE5E20-69A9-44DD-98CA-97104BCB5B5E}" destId="{DCA0D36D-3F01-43B4-AE3D-0A302882C024}" srcOrd="0" destOrd="0" presId="urn:microsoft.com/office/officeart/2005/8/layout/hProcess9"/>
    <dgm:cxn modelId="{0ED55E8A-6653-42E5-A562-EC539DBA629A}" srcId="{D2FE5E20-69A9-44DD-98CA-97104BCB5B5E}" destId="{7FB3829B-655C-41AD-9FC0-8F32BBD95F2D}" srcOrd="2" destOrd="0" parTransId="{3DFAD5A7-EEF2-4027-B990-E565DC3E3795}" sibTransId="{34CB6CBF-9D8C-4B11-BAC5-6058A84A1725}"/>
    <dgm:cxn modelId="{F9D6EFA4-4645-4804-8D3B-48219D8DA1D1}" srcId="{D2FE5E20-69A9-44DD-98CA-97104BCB5B5E}" destId="{CF05D4C7-05D9-4151-9607-A115C1E7BE6A}" srcOrd="1" destOrd="0" parTransId="{E90A9082-D3EE-4D93-A0A4-5B7E0D0390F7}" sibTransId="{1B86DAE2-82CF-410A-B3C7-1FA000AB4E0A}"/>
    <dgm:cxn modelId="{85EBEBB9-AFE2-41F5-A1AB-1F2CA45896AC}" type="presOf" srcId="{CF05D4C7-05D9-4151-9607-A115C1E7BE6A}" destId="{455C202B-EC45-4D26-AC76-4D98AD25459A}" srcOrd="0" destOrd="0" presId="urn:microsoft.com/office/officeart/2005/8/layout/hProcess9"/>
    <dgm:cxn modelId="{E0F320E6-3455-4C00-B263-3B037D5F0170}" srcId="{D2FE5E20-69A9-44DD-98CA-97104BCB5B5E}" destId="{CB6302B3-AD31-4107-B84E-343EE87E380F}" srcOrd="3" destOrd="0" parTransId="{D329669F-41A6-44FA-BA42-39CBFB525B93}" sibTransId="{742028DC-5167-4F9F-8763-A9978997F208}"/>
    <dgm:cxn modelId="{AA4C14FA-A7AD-4471-B26B-2A4F37BAA892}" type="presOf" srcId="{CB6302B3-AD31-4107-B84E-343EE87E380F}" destId="{639D0C57-5F74-4BC6-9893-0143E7330288}" srcOrd="0" destOrd="0" presId="urn:microsoft.com/office/officeart/2005/8/layout/hProcess9"/>
    <dgm:cxn modelId="{09B7A7AE-B33F-4B44-B6CB-664D4F153998}" type="presParOf" srcId="{DCA0D36D-3F01-43B4-AE3D-0A302882C024}" destId="{382879B1-47BE-4CC3-9A2E-6FDF07103F86}" srcOrd="0" destOrd="0" presId="urn:microsoft.com/office/officeart/2005/8/layout/hProcess9"/>
    <dgm:cxn modelId="{90F7DE17-DA1E-4640-AF4C-1BA483E8B072}" type="presParOf" srcId="{DCA0D36D-3F01-43B4-AE3D-0A302882C024}" destId="{BFB556B3-A983-4612-A525-0A4A98E952A5}" srcOrd="1" destOrd="0" presId="urn:microsoft.com/office/officeart/2005/8/layout/hProcess9"/>
    <dgm:cxn modelId="{FB5F88AC-A49E-4DA0-A97A-CB487D7325E7}" type="presParOf" srcId="{BFB556B3-A983-4612-A525-0A4A98E952A5}" destId="{885DAA5C-9983-431E-AFC4-83BB8686C414}" srcOrd="0" destOrd="0" presId="urn:microsoft.com/office/officeart/2005/8/layout/hProcess9"/>
    <dgm:cxn modelId="{0869A6B3-A3F4-4D1C-BD8F-B9F58B887212}" type="presParOf" srcId="{BFB556B3-A983-4612-A525-0A4A98E952A5}" destId="{BE15A80A-5C1F-421E-ADA4-F9D694498123}" srcOrd="1" destOrd="0" presId="urn:microsoft.com/office/officeart/2005/8/layout/hProcess9"/>
    <dgm:cxn modelId="{72079155-CF86-462C-AB36-AB952C6DDA0C}" type="presParOf" srcId="{BFB556B3-A983-4612-A525-0A4A98E952A5}" destId="{455C202B-EC45-4D26-AC76-4D98AD25459A}" srcOrd="2" destOrd="0" presId="urn:microsoft.com/office/officeart/2005/8/layout/hProcess9"/>
    <dgm:cxn modelId="{60DD8F51-D52D-4515-9BB7-42983A2BB38B}" type="presParOf" srcId="{BFB556B3-A983-4612-A525-0A4A98E952A5}" destId="{09113405-62BA-48E7-BDF7-B92EDF8D9A3E}" srcOrd="3" destOrd="0" presId="urn:microsoft.com/office/officeart/2005/8/layout/hProcess9"/>
    <dgm:cxn modelId="{18A5E91F-FD03-4AAD-8F7D-40481D876A06}" type="presParOf" srcId="{BFB556B3-A983-4612-A525-0A4A98E952A5}" destId="{1A97AB28-708C-4A7F-AC26-0997CF2D1D1D}" srcOrd="4" destOrd="0" presId="urn:microsoft.com/office/officeart/2005/8/layout/hProcess9"/>
    <dgm:cxn modelId="{918D334F-08EE-4962-91DB-595CB2151BD6}" type="presParOf" srcId="{BFB556B3-A983-4612-A525-0A4A98E952A5}" destId="{908D43A4-61DB-4C3C-A327-E0635E8E3AF8}" srcOrd="5" destOrd="0" presId="urn:microsoft.com/office/officeart/2005/8/layout/hProcess9"/>
    <dgm:cxn modelId="{F067AC76-8F96-4429-A1DE-C75A40B00E31}" type="presParOf" srcId="{BFB556B3-A983-4612-A525-0A4A98E952A5}" destId="{639D0C57-5F74-4BC6-9893-0143E7330288}"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879B1-47BE-4CC3-9A2E-6FDF07103F86}">
      <dsp:nvSpPr>
        <dsp:cNvPr id="0" name=""/>
        <dsp:cNvSpPr/>
      </dsp:nvSpPr>
      <dsp:spPr>
        <a:xfrm>
          <a:off x="507008" y="0"/>
          <a:ext cx="5746099" cy="15986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DAA5C-9983-431E-AFC4-83BB8686C414}">
      <dsp:nvSpPr>
        <dsp:cNvPr id="0" name=""/>
        <dsp:cNvSpPr/>
      </dsp:nvSpPr>
      <dsp:spPr>
        <a:xfrm>
          <a:off x="1856" y="479597"/>
          <a:ext cx="1611737" cy="639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HR" sz="1500" b="1" kern="1200" dirty="0" err="1"/>
            <a:t>Sustainability</a:t>
          </a:r>
          <a:endParaRPr lang="en-US" sz="1500" b="1" kern="1200" dirty="0"/>
        </a:p>
      </dsp:txBody>
      <dsp:txXfrm>
        <a:off x="33072" y="510813"/>
        <a:ext cx="1549305" cy="577031"/>
      </dsp:txXfrm>
    </dsp:sp>
    <dsp:sp modelId="{455C202B-EC45-4D26-AC76-4D98AD25459A}">
      <dsp:nvSpPr>
        <dsp:cNvPr id="0" name=""/>
        <dsp:cNvSpPr/>
      </dsp:nvSpPr>
      <dsp:spPr>
        <a:xfrm>
          <a:off x="1716745" y="479597"/>
          <a:ext cx="1611737" cy="639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HR" sz="1500" b="1" kern="1200" dirty="0" err="1"/>
            <a:t>Innovative</a:t>
          </a:r>
          <a:r>
            <a:rPr lang="hr-HR" sz="1500" b="1" kern="1200" dirty="0"/>
            <a:t> ICT </a:t>
          </a:r>
          <a:r>
            <a:rPr lang="hr-HR" sz="1500" b="1" kern="1200" dirty="0" err="1"/>
            <a:t>Solutions</a:t>
          </a:r>
          <a:endParaRPr lang="en-US" sz="1500" b="1" kern="1200" dirty="0"/>
        </a:p>
      </dsp:txBody>
      <dsp:txXfrm>
        <a:off x="1747961" y="510813"/>
        <a:ext cx="1549305" cy="577031"/>
      </dsp:txXfrm>
    </dsp:sp>
    <dsp:sp modelId="{1A97AB28-708C-4A7F-AC26-0997CF2D1D1D}">
      <dsp:nvSpPr>
        <dsp:cNvPr id="0" name=""/>
        <dsp:cNvSpPr/>
      </dsp:nvSpPr>
      <dsp:spPr>
        <a:xfrm>
          <a:off x="3431634" y="479597"/>
          <a:ext cx="1611737" cy="639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HR" sz="1500" b="1" kern="1200" dirty="0" err="1"/>
            <a:t>Entrepreneurship</a:t>
          </a:r>
          <a:endParaRPr lang="en-US" sz="1500" b="1" kern="1200" dirty="0"/>
        </a:p>
      </dsp:txBody>
      <dsp:txXfrm>
        <a:off x="3462850" y="510813"/>
        <a:ext cx="1549305" cy="577031"/>
      </dsp:txXfrm>
    </dsp:sp>
    <dsp:sp modelId="{639D0C57-5F74-4BC6-9893-0143E7330288}">
      <dsp:nvSpPr>
        <dsp:cNvPr id="0" name=""/>
        <dsp:cNvSpPr/>
      </dsp:nvSpPr>
      <dsp:spPr>
        <a:xfrm>
          <a:off x="5146522" y="479597"/>
          <a:ext cx="1611737" cy="639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HR" sz="1500" b="1" kern="1200" dirty="0"/>
            <a:t>???</a:t>
          </a:r>
          <a:endParaRPr lang="en-US" sz="1500" b="1" kern="1200" dirty="0"/>
        </a:p>
      </dsp:txBody>
      <dsp:txXfrm>
        <a:off x="5177738" y="510813"/>
        <a:ext cx="1549305" cy="5770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B176B-9219-467F-BE1E-40D9108214EE}"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BC604-C15A-42B5-BCF1-64E60624F0D0}" type="slidenum">
              <a:rPr lang="en-US" smtClean="0"/>
              <a:t>‹#›</a:t>
            </a:fld>
            <a:endParaRPr lang="en-US"/>
          </a:p>
        </p:txBody>
      </p:sp>
    </p:spTree>
    <p:extLst>
      <p:ext uri="{BB962C8B-B14F-4D97-AF65-F5344CB8AC3E}">
        <p14:creationId xmlns:p14="http://schemas.microsoft.com/office/powerpoint/2010/main" val="261025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BC604-C15A-42B5-BCF1-64E60624F0D0}" type="slidenum">
              <a:rPr lang="en-US" smtClean="0"/>
              <a:t>1</a:t>
            </a:fld>
            <a:endParaRPr lang="en-US"/>
          </a:p>
        </p:txBody>
      </p:sp>
    </p:spTree>
    <p:extLst>
      <p:ext uri="{BB962C8B-B14F-4D97-AF65-F5344CB8AC3E}">
        <p14:creationId xmlns:p14="http://schemas.microsoft.com/office/powerpoint/2010/main" val="285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4BC604-C15A-42B5-BCF1-64E60624F0D0}" type="slidenum">
              <a:rPr lang="en-US" smtClean="0"/>
              <a:t>6</a:t>
            </a:fld>
            <a:endParaRPr lang="en-US"/>
          </a:p>
        </p:txBody>
      </p:sp>
    </p:spTree>
    <p:extLst>
      <p:ext uri="{BB962C8B-B14F-4D97-AF65-F5344CB8AC3E}">
        <p14:creationId xmlns:p14="http://schemas.microsoft.com/office/powerpoint/2010/main" val="308728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a:t>
            </a:r>
          </a:p>
          <a:p>
            <a:pPr lvl="1"/>
            <a:r>
              <a:rPr lang="en-US" dirty="0"/>
              <a:t>Extreme demand in EU for highly skilled engineers</a:t>
            </a:r>
          </a:p>
          <a:p>
            <a:pPr lvl="1"/>
            <a:r>
              <a:rPr lang="en-US" dirty="0"/>
              <a:t>Crucial assets of the companies in the </a:t>
            </a:r>
            <a:r>
              <a:rPr lang="en-US" b="1" dirty="0"/>
              <a:t>Industry 4.0 era </a:t>
            </a:r>
            <a:r>
              <a:rPr lang="en-US" dirty="0"/>
              <a:t>which is ahead of us</a:t>
            </a:r>
          </a:p>
          <a:p>
            <a:r>
              <a:rPr lang="en-US" dirty="0"/>
              <a:t>IMPACT:</a:t>
            </a:r>
          </a:p>
          <a:p>
            <a:pPr lvl="1"/>
            <a:r>
              <a:rPr lang="en-US" b="1" dirty="0"/>
              <a:t>multinational companies </a:t>
            </a:r>
            <a:r>
              <a:rPr lang="en-US" dirty="0"/>
              <a:t>(100 000+ employees) </a:t>
            </a:r>
          </a:p>
          <a:p>
            <a:pPr lvl="1"/>
            <a:r>
              <a:rPr lang="en-US" dirty="0"/>
              <a:t>100 000+ new </a:t>
            </a:r>
            <a:r>
              <a:rPr lang="en-US" b="1" dirty="0"/>
              <a:t>start-up companies</a:t>
            </a:r>
          </a:p>
          <a:p>
            <a:r>
              <a:rPr lang="en-US" dirty="0"/>
              <a:t>CHALLENGE:</a:t>
            </a:r>
          </a:p>
          <a:p>
            <a:pPr lvl="1"/>
            <a:r>
              <a:rPr lang="en-US" dirty="0"/>
              <a:t>(Re-)define the </a:t>
            </a:r>
            <a:r>
              <a:rPr lang="en-US" b="1" dirty="0"/>
              <a:t>ICT engineer</a:t>
            </a:r>
          </a:p>
          <a:p>
            <a:pPr lvl="1"/>
            <a:r>
              <a:rPr lang="en-US" dirty="0"/>
              <a:t>Define and execute education in the form of an extensive study program</a:t>
            </a:r>
          </a:p>
          <a:p>
            <a:r>
              <a:rPr lang="en-US" dirty="0"/>
              <a:t>PROPOSAL: </a:t>
            </a:r>
          </a:p>
          <a:p>
            <a:pPr marL="0" indent="0" algn="ctr">
              <a:buNone/>
            </a:pPr>
            <a:r>
              <a:rPr lang="en-US" dirty="0"/>
              <a:t>"The ICT Engineer of the 21st Century: Mastering Technical Competencies, Management Skills, and Societal Responsibilities (TEAMSOC21)" </a:t>
            </a:r>
          </a:p>
          <a:p>
            <a:r>
              <a:rPr lang="en-US" dirty="0"/>
              <a:t>OBJECTIVE: </a:t>
            </a:r>
          </a:p>
          <a:p>
            <a:pPr marL="0" indent="0" algn="ctr">
              <a:buNone/>
            </a:pPr>
            <a:r>
              <a:rPr lang="en-US" dirty="0"/>
              <a:t>“</a:t>
            </a:r>
            <a:r>
              <a:rPr lang="en-US" i="1" dirty="0"/>
              <a:t>a </a:t>
            </a:r>
            <a:r>
              <a:rPr lang="en-US" b="1" i="1" dirty="0"/>
              <a:t>transnational multidisciplinary intensive study program </a:t>
            </a:r>
            <a:r>
              <a:rPr lang="en-US" i="1" dirty="0"/>
              <a:t>in the field of </a:t>
            </a:r>
            <a:r>
              <a:rPr lang="en-US" b="1" i="1" dirty="0"/>
              <a:t>ICT-based entrepreneurship</a:t>
            </a:r>
            <a:r>
              <a:rPr lang="en-US" b="1" dirty="0"/>
              <a:t>”</a:t>
            </a:r>
            <a:endParaRPr lang="hr-HR" b="1" dirty="0"/>
          </a:p>
          <a:p>
            <a:endParaRPr lang="hr-HR" dirty="0"/>
          </a:p>
        </p:txBody>
      </p:sp>
      <p:sp>
        <p:nvSpPr>
          <p:cNvPr id="4" name="Slide Number Placeholder 3"/>
          <p:cNvSpPr>
            <a:spLocks noGrp="1"/>
          </p:cNvSpPr>
          <p:nvPr>
            <p:ph type="sldNum" sz="quarter" idx="10"/>
          </p:nvPr>
        </p:nvSpPr>
        <p:spPr/>
        <p:txBody>
          <a:bodyPr/>
          <a:lstStyle/>
          <a:p>
            <a:fld id="{F94BC604-C15A-42B5-BCF1-64E60624F0D0}" type="slidenum">
              <a:rPr lang="en-US" smtClean="0"/>
              <a:t>10</a:t>
            </a:fld>
            <a:endParaRPr lang="en-US"/>
          </a:p>
        </p:txBody>
      </p:sp>
    </p:spTree>
    <p:extLst>
      <p:ext uri="{BB962C8B-B14F-4D97-AF65-F5344CB8AC3E}">
        <p14:creationId xmlns:p14="http://schemas.microsoft.com/office/powerpoint/2010/main" val="309262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a:t>
            </a:r>
          </a:p>
          <a:p>
            <a:pPr lvl="1"/>
            <a:r>
              <a:rPr lang="en-US" dirty="0"/>
              <a:t>Extreme demand in EU for highly skilled engineers</a:t>
            </a:r>
          </a:p>
          <a:p>
            <a:pPr lvl="1"/>
            <a:r>
              <a:rPr lang="en-US" dirty="0"/>
              <a:t>Crucial assets of the companies in the </a:t>
            </a:r>
            <a:r>
              <a:rPr lang="en-US" b="1" dirty="0"/>
              <a:t>Industry 4.0 era </a:t>
            </a:r>
            <a:r>
              <a:rPr lang="en-US" dirty="0"/>
              <a:t>which is ahead of us</a:t>
            </a:r>
          </a:p>
          <a:p>
            <a:r>
              <a:rPr lang="en-US" dirty="0"/>
              <a:t>IMPACT:</a:t>
            </a:r>
          </a:p>
          <a:p>
            <a:pPr lvl="1"/>
            <a:r>
              <a:rPr lang="en-US" b="1" dirty="0"/>
              <a:t>multinational companies </a:t>
            </a:r>
            <a:r>
              <a:rPr lang="en-US" dirty="0"/>
              <a:t>(100 000+ employees) </a:t>
            </a:r>
          </a:p>
          <a:p>
            <a:pPr lvl="1"/>
            <a:r>
              <a:rPr lang="en-US" dirty="0"/>
              <a:t>100 000+ new </a:t>
            </a:r>
            <a:r>
              <a:rPr lang="en-US" b="1" dirty="0"/>
              <a:t>start-up companies</a:t>
            </a:r>
          </a:p>
          <a:p>
            <a:r>
              <a:rPr lang="en-US" dirty="0"/>
              <a:t>CHALLENGE:</a:t>
            </a:r>
          </a:p>
          <a:p>
            <a:pPr lvl="1"/>
            <a:r>
              <a:rPr lang="en-US" dirty="0"/>
              <a:t>(Re-)define the </a:t>
            </a:r>
            <a:r>
              <a:rPr lang="en-US" b="1" dirty="0"/>
              <a:t>ICT engineer</a:t>
            </a:r>
          </a:p>
          <a:p>
            <a:pPr lvl="1"/>
            <a:r>
              <a:rPr lang="en-US" dirty="0"/>
              <a:t>Define and execute education in the form of an extensive study program</a:t>
            </a:r>
          </a:p>
          <a:p>
            <a:r>
              <a:rPr lang="en-US" dirty="0"/>
              <a:t>PROPOSAL: </a:t>
            </a:r>
          </a:p>
          <a:p>
            <a:pPr marL="0" indent="0" algn="ctr">
              <a:buNone/>
            </a:pPr>
            <a:r>
              <a:rPr lang="en-US" dirty="0"/>
              <a:t>"The ICT Engineer of the 21st Century: Mastering Technical Competencies, Management Skills, and Societal Responsibilities (TEAMSOC21)" </a:t>
            </a:r>
          </a:p>
          <a:p>
            <a:r>
              <a:rPr lang="en-US" dirty="0"/>
              <a:t>OBJECTIVE: </a:t>
            </a:r>
          </a:p>
          <a:p>
            <a:pPr marL="0" indent="0" algn="ctr">
              <a:buNone/>
            </a:pPr>
            <a:r>
              <a:rPr lang="en-US" dirty="0"/>
              <a:t>“</a:t>
            </a:r>
            <a:r>
              <a:rPr lang="en-US" i="1" dirty="0"/>
              <a:t>a </a:t>
            </a:r>
            <a:r>
              <a:rPr lang="en-US" b="1" i="1" dirty="0"/>
              <a:t>transnational multidisciplinary intensive study program </a:t>
            </a:r>
            <a:r>
              <a:rPr lang="en-US" i="1" dirty="0"/>
              <a:t>in the field of </a:t>
            </a:r>
            <a:r>
              <a:rPr lang="en-US" b="1" i="1" dirty="0"/>
              <a:t>ICT-based entrepreneurship</a:t>
            </a:r>
            <a:r>
              <a:rPr lang="en-US" b="1" dirty="0"/>
              <a:t>”</a:t>
            </a:r>
            <a:endParaRPr lang="hr-HR" b="1" dirty="0"/>
          </a:p>
          <a:p>
            <a:endParaRPr lang="hr-HR" dirty="0"/>
          </a:p>
        </p:txBody>
      </p:sp>
      <p:sp>
        <p:nvSpPr>
          <p:cNvPr id="4" name="Slide Number Placeholder 3"/>
          <p:cNvSpPr>
            <a:spLocks noGrp="1"/>
          </p:cNvSpPr>
          <p:nvPr>
            <p:ph type="sldNum" sz="quarter" idx="10"/>
          </p:nvPr>
        </p:nvSpPr>
        <p:spPr/>
        <p:txBody>
          <a:bodyPr/>
          <a:lstStyle/>
          <a:p>
            <a:fld id="{F94BC604-C15A-42B5-BCF1-64E60624F0D0}" type="slidenum">
              <a:rPr lang="en-US" smtClean="0"/>
              <a:t>11</a:t>
            </a:fld>
            <a:endParaRPr lang="en-US"/>
          </a:p>
        </p:txBody>
      </p:sp>
    </p:spTree>
    <p:extLst>
      <p:ext uri="{BB962C8B-B14F-4D97-AF65-F5344CB8AC3E}">
        <p14:creationId xmlns:p14="http://schemas.microsoft.com/office/powerpoint/2010/main" val="178356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63D3-CFE7-4E18-B852-4A1FDF321CC3}"/>
              </a:ext>
            </a:extLst>
          </p:cNvPr>
          <p:cNvSpPr>
            <a:spLocks noGrp="1"/>
          </p:cNvSpPr>
          <p:nvPr>
            <p:ph type="ctrTitle" hasCustomPrompt="1"/>
          </p:nvPr>
        </p:nvSpPr>
        <p:spPr>
          <a:xfrm>
            <a:off x="1524000" y="1122363"/>
            <a:ext cx="9144000" cy="1589575"/>
          </a:xfrm>
        </p:spPr>
        <p:txBody>
          <a:bodyPr anchor="b">
            <a:normAutofit/>
          </a:bodyPr>
          <a:lstStyle>
            <a:lvl1pPr algn="ctr">
              <a:defRPr sz="5400"/>
            </a:lvl1pPr>
          </a:lstStyle>
          <a:p>
            <a:r>
              <a:rPr lang="hr-HR" dirty="0"/>
              <a:t>Title line 1</a:t>
            </a:r>
            <a:br>
              <a:rPr lang="hr-HR" dirty="0"/>
            </a:br>
            <a:r>
              <a:rPr lang="hr-HR" dirty="0"/>
              <a:t>Title line 2</a:t>
            </a:r>
            <a:endParaRPr lang="en-US" dirty="0"/>
          </a:p>
        </p:txBody>
      </p:sp>
      <p:sp>
        <p:nvSpPr>
          <p:cNvPr id="3" name="Subtitle 2">
            <a:extLst>
              <a:ext uri="{FF2B5EF4-FFF2-40B4-BE49-F238E27FC236}">
                <a16:creationId xmlns:a16="http://schemas.microsoft.com/office/drawing/2014/main" id="{1D4F17F1-D241-49E4-8BDD-A302C0535A01}"/>
              </a:ext>
            </a:extLst>
          </p:cNvPr>
          <p:cNvSpPr>
            <a:spLocks noGrp="1"/>
          </p:cNvSpPr>
          <p:nvPr>
            <p:ph type="subTitle" idx="1" hasCustomPrompt="1"/>
          </p:nvPr>
        </p:nvSpPr>
        <p:spPr>
          <a:xfrm>
            <a:off x="1524000" y="2851758"/>
            <a:ext cx="9144000" cy="1071566"/>
          </a:xfrm>
        </p:spPr>
        <p:txBody>
          <a:bodyPr/>
          <a:lstStyle>
            <a:lvl1pPr marL="0" indent="0" algn="ctr">
              <a:buNone/>
              <a:defRPr sz="2400">
                <a:solidFill>
                  <a:srgbClr val="E33F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err="1"/>
              <a:t>An</a:t>
            </a:r>
            <a:r>
              <a:rPr lang="hr-HR" dirty="0"/>
              <a:t> </a:t>
            </a:r>
            <a:r>
              <a:rPr lang="hr-HR" dirty="0" err="1"/>
              <a:t>official</a:t>
            </a:r>
            <a:r>
              <a:rPr lang="hr-HR" dirty="0"/>
              <a:t> TEAMSOC21 template </a:t>
            </a:r>
            <a:r>
              <a:rPr lang="hr-HR" dirty="0" err="1"/>
              <a:t>from</a:t>
            </a:r>
            <a:r>
              <a:rPr lang="hr-HR" dirty="0"/>
              <a:t> </a:t>
            </a:r>
            <a:r>
              <a:rPr lang="hr-HR" dirty="0" err="1"/>
              <a:t>the</a:t>
            </a:r>
            <a:r>
              <a:rPr lang="hr-HR" dirty="0"/>
              <a:t> </a:t>
            </a:r>
            <a:r>
              <a:rPr lang="hr-HR" dirty="0" err="1"/>
              <a:t>document</a:t>
            </a:r>
            <a:r>
              <a:rPr lang="hr-HR" dirty="0"/>
              <a:t> </a:t>
            </a:r>
            <a:r>
              <a:rPr lang="hr-HR" dirty="0" err="1"/>
              <a:t>pack</a:t>
            </a:r>
            <a:r>
              <a:rPr lang="hr-HR" dirty="0"/>
              <a:t>. </a:t>
            </a:r>
            <a:r>
              <a:rPr lang="hr-HR" dirty="0" err="1"/>
              <a:t>Please</a:t>
            </a:r>
            <a:r>
              <a:rPr lang="hr-HR" dirty="0"/>
              <a:t> make sure to use </a:t>
            </a:r>
            <a:r>
              <a:rPr lang="hr-HR" dirty="0" err="1"/>
              <a:t>the</a:t>
            </a:r>
            <a:r>
              <a:rPr lang="hr-HR" dirty="0"/>
              <a:t> </a:t>
            </a:r>
            <a:r>
              <a:rPr lang="hr-HR" dirty="0" err="1"/>
              <a:t>styles</a:t>
            </a:r>
            <a:r>
              <a:rPr lang="hr-HR" dirty="0"/>
              <a:t> </a:t>
            </a:r>
            <a:r>
              <a:rPr lang="hr-HR" dirty="0" err="1"/>
              <a:t>from</a:t>
            </a:r>
            <a:r>
              <a:rPr lang="hr-HR" dirty="0"/>
              <a:t> </a:t>
            </a:r>
            <a:r>
              <a:rPr lang="hr-HR" dirty="0" err="1"/>
              <a:t>this</a:t>
            </a:r>
            <a:r>
              <a:rPr lang="hr-HR" dirty="0"/>
              <a:t> template. </a:t>
            </a:r>
            <a:r>
              <a:rPr lang="hr-HR" dirty="0" err="1"/>
              <a:t>Footer</a:t>
            </a:r>
            <a:r>
              <a:rPr lang="hr-HR" dirty="0"/>
              <a:t> (for date </a:t>
            </a:r>
            <a:r>
              <a:rPr lang="hr-HR" dirty="0" err="1"/>
              <a:t>and</a:t>
            </a:r>
            <a:r>
              <a:rPr lang="hr-HR" dirty="0"/>
              <a:t> event </a:t>
            </a:r>
            <a:r>
              <a:rPr lang="hr-HR" dirty="0" err="1"/>
              <a:t>name</a:t>
            </a:r>
            <a:r>
              <a:rPr lang="hr-HR" dirty="0"/>
              <a:t>) </a:t>
            </a:r>
            <a:r>
              <a:rPr lang="hr-HR" dirty="0" err="1"/>
              <a:t>and</a:t>
            </a:r>
            <a:r>
              <a:rPr lang="hr-HR" dirty="0"/>
              <a:t> </a:t>
            </a:r>
            <a:r>
              <a:rPr lang="hr-HR" dirty="0" err="1"/>
              <a:t>other</a:t>
            </a:r>
            <a:r>
              <a:rPr lang="hr-HR" dirty="0"/>
              <a:t> </a:t>
            </a:r>
            <a:r>
              <a:rPr lang="hr-HR" dirty="0" err="1"/>
              <a:t>details</a:t>
            </a:r>
            <a:r>
              <a:rPr lang="hr-HR" dirty="0"/>
              <a:t> </a:t>
            </a:r>
            <a:r>
              <a:rPr lang="hr-HR" dirty="0" err="1"/>
              <a:t>can</a:t>
            </a:r>
            <a:r>
              <a:rPr lang="hr-HR" dirty="0"/>
              <a:t> </a:t>
            </a:r>
            <a:r>
              <a:rPr lang="hr-HR" dirty="0" err="1"/>
              <a:t>be</a:t>
            </a:r>
            <a:r>
              <a:rPr lang="hr-HR" dirty="0"/>
              <a:t> </a:t>
            </a:r>
            <a:r>
              <a:rPr lang="hr-HR" dirty="0" err="1"/>
              <a:t>changed</a:t>
            </a:r>
            <a:r>
              <a:rPr lang="hr-HR" dirty="0"/>
              <a:t> </a:t>
            </a:r>
            <a:r>
              <a:rPr lang="hr-HR" dirty="0" err="1"/>
              <a:t>in</a:t>
            </a:r>
            <a:r>
              <a:rPr lang="hr-HR" dirty="0"/>
              <a:t> „</a:t>
            </a:r>
            <a:r>
              <a:rPr lang="hr-HR" dirty="0" err="1"/>
              <a:t>View</a:t>
            </a:r>
            <a:r>
              <a:rPr lang="hr-HR" dirty="0"/>
              <a:t> -&gt; </a:t>
            </a:r>
            <a:r>
              <a:rPr lang="hr-HR" dirty="0" err="1"/>
              <a:t>Slide</a:t>
            </a:r>
            <a:r>
              <a:rPr lang="hr-HR" dirty="0"/>
              <a:t> Master” </a:t>
            </a:r>
          </a:p>
        </p:txBody>
      </p:sp>
      <p:sp>
        <p:nvSpPr>
          <p:cNvPr id="13" name="Content Placeholder 12">
            <a:extLst>
              <a:ext uri="{FF2B5EF4-FFF2-40B4-BE49-F238E27FC236}">
                <a16:creationId xmlns:a16="http://schemas.microsoft.com/office/drawing/2014/main" id="{170E1CF5-3D03-493C-BACD-E2DE0C32C78B}"/>
              </a:ext>
            </a:extLst>
          </p:cNvPr>
          <p:cNvSpPr>
            <a:spLocks noGrp="1"/>
          </p:cNvSpPr>
          <p:nvPr>
            <p:ph sz="quarter" idx="10" hasCustomPrompt="1"/>
          </p:nvPr>
        </p:nvSpPr>
        <p:spPr>
          <a:xfrm>
            <a:off x="1524000" y="4001473"/>
            <a:ext cx="9144000" cy="437661"/>
          </a:xfrm>
        </p:spPr>
        <p:txBody>
          <a:bodyPr/>
          <a:lstStyle>
            <a:lvl1pPr marL="0" indent="0" algn="ctr">
              <a:buNone/>
              <a:defRPr sz="2400" b="1">
                <a:solidFill>
                  <a:schemeClr val="tx1"/>
                </a:solidFill>
              </a:defRPr>
            </a:lvl1pPr>
          </a:lstStyle>
          <a:p>
            <a:pPr lvl="0"/>
            <a:r>
              <a:rPr lang="hr-HR" dirty="0"/>
              <a:t>Name </a:t>
            </a:r>
            <a:r>
              <a:rPr lang="hr-HR" dirty="0" err="1"/>
              <a:t>Surname</a:t>
            </a:r>
            <a:br>
              <a:rPr lang="hr-HR" dirty="0"/>
            </a:br>
            <a:endParaRPr lang="hr-HR" dirty="0"/>
          </a:p>
          <a:p>
            <a:pPr lvl="0"/>
            <a:br>
              <a:rPr lang="hr-HR" dirty="0"/>
            </a:br>
            <a:endParaRPr lang="hr-HR" dirty="0"/>
          </a:p>
        </p:txBody>
      </p:sp>
      <p:sp>
        <p:nvSpPr>
          <p:cNvPr id="15" name="Content Placeholder 14">
            <a:extLst>
              <a:ext uri="{FF2B5EF4-FFF2-40B4-BE49-F238E27FC236}">
                <a16:creationId xmlns:a16="http://schemas.microsoft.com/office/drawing/2014/main" id="{01B99F66-3B94-42C0-9A6B-91728FA057BB}"/>
              </a:ext>
            </a:extLst>
          </p:cNvPr>
          <p:cNvSpPr>
            <a:spLocks noGrp="1"/>
          </p:cNvSpPr>
          <p:nvPr>
            <p:ph sz="quarter" idx="11" hasCustomPrompt="1"/>
          </p:nvPr>
        </p:nvSpPr>
        <p:spPr>
          <a:xfrm>
            <a:off x="1524000" y="4852758"/>
            <a:ext cx="9144000" cy="1157277"/>
          </a:xfrm>
        </p:spPr>
        <p:txBody>
          <a:bodyPr>
            <a:normAutofit/>
          </a:bodyPr>
          <a:lstStyle>
            <a:lvl1pPr marL="0" indent="0" algn="ctr">
              <a:lnSpc>
                <a:spcPct val="100000"/>
              </a:lnSpc>
              <a:spcBef>
                <a:spcPts val="0"/>
              </a:spcBef>
              <a:buNone/>
              <a:defRPr sz="1800">
                <a:solidFill>
                  <a:schemeClr val="tx1"/>
                </a:solidFill>
              </a:defRPr>
            </a:lvl1pPr>
          </a:lstStyle>
          <a:p>
            <a:pPr lvl="0"/>
            <a:r>
              <a:rPr lang="hr-HR" dirty="0"/>
              <a:t>University </a:t>
            </a:r>
            <a:r>
              <a:rPr lang="hr-HR" dirty="0" err="1"/>
              <a:t>of</a:t>
            </a:r>
            <a:r>
              <a:rPr lang="hr-HR" dirty="0"/>
              <a:t> XXX</a:t>
            </a:r>
          </a:p>
          <a:p>
            <a:pPr lvl="0"/>
            <a:r>
              <a:rPr lang="hr-HR" dirty="0" err="1"/>
              <a:t>Faculty</a:t>
            </a:r>
            <a:r>
              <a:rPr lang="hr-HR" dirty="0"/>
              <a:t> </a:t>
            </a:r>
            <a:r>
              <a:rPr lang="hr-HR" dirty="0" err="1"/>
              <a:t>of</a:t>
            </a:r>
            <a:r>
              <a:rPr lang="hr-HR" dirty="0"/>
              <a:t> XXX</a:t>
            </a:r>
          </a:p>
          <a:p>
            <a:pPr lvl="0"/>
            <a:r>
              <a:rPr lang="hr-HR" dirty="0" err="1"/>
              <a:t>Country</a:t>
            </a:r>
            <a:endParaRPr lang="en-US" dirty="0"/>
          </a:p>
        </p:txBody>
      </p:sp>
      <p:sp>
        <p:nvSpPr>
          <p:cNvPr id="17" name="Content Placeholder 16">
            <a:extLst>
              <a:ext uri="{FF2B5EF4-FFF2-40B4-BE49-F238E27FC236}">
                <a16:creationId xmlns:a16="http://schemas.microsoft.com/office/drawing/2014/main" id="{F42843D2-CAC0-471C-B988-9F317A98A4F0}"/>
              </a:ext>
            </a:extLst>
          </p:cNvPr>
          <p:cNvSpPr>
            <a:spLocks noGrp="1"/>
          </p:cNvSpPr>
          <p:nvPr>
            <p:ph sz="quarter" idx="12" hasCustomPrompt="1"/>
          </p:nvPr>
        </p:nvSpPr>
        <p:spPr>
          <a:xfrm>
            <a:off x="1524000" y="4470527"/>
            <a:ext cx="9144000" cy="350837"/>
          </a:xfrm>
        </p:spPr>
        <p:txBody>
          <a:bodyPr/>
          <a:lstStyle>
            <a:lvl1pPr marL="0" indent="0" algn="ctr">
              <a:buNone/>
              <a:defRPr sz="1800" b="0">
                <a:solidFill>
                  <a:schemeClr val="tx1"/>
                </a:solidFill>
              </a:defRPr>
            </a:lvl1pPr>
          </a:lstStyle>
          <a:p>
            <a:pPr lvl="0"/>
            <a:r>
              <a:rPr lang="hr-HR" dirty="0"/>
              <a:t>your@email.com</a:t>
            </a:r>
          </a:p>
        </p:txBody>
      </p:sp>
      <p:sp>
        <p:nvSpPr>
          <p:cNvPr id="27" name="Content Placeholder 26">
            <a:extLst>
              <a:ext uri="{FF2B5EF4-FFF2-40B4-BE49-F238E27FC236}">
                <a16:creationId xmlns:a16="http://schemas.microsoft.com/office/drawing/2014/main" id="{DD4AACAE-C701-419A-8226-05105CDBDE83}"/>
              </a:ext>
            </a:extLst>
          </p:cNvPr>
          <p:cNvSpPr>
            <a:spLocks noGrp="1"/>
          </p:cNvSpPr>
          <p:nvPr>
            <p:ph sz="quarter" idx="13" hasCustomPrompt="1"/>
          </p:nvPr>
        </p:nvSpPr>
        <p:spPr>
          <a:xfrm>
            <a:off x="1524000" y="6127267"/>
            <a:ext cx="9144000" cy="344610"/>
          </a:xfrm>
        </p:spPr>
        <p:txBody>
          <a:bodyPr>
            <a:normAutofit/>
          </a:bodyPr>
          <a:lstStyle>
            <a:lvl1pPr marL="0" indent="0" algn="ctr">
              <a:buNone/>
              <a:defRPr sz="1800">
                <a:solidFill>
                  <a:schemeClr val="tx1"/>
                </a:solidFill>
              </a:defRPr>
            </a:lvl1pPr>
          </a:lstStyle>
          <a:p>
            <a:pPr lvl="0"/>
            <a:r>
              <a:rPr lang="hr-HR" dirty="0"/>
              <a:t>Date, Place</a:t>
            </a:r>
            <a:endParaRPr lang="en-US" dirty="0"/>
          </a:p>
        </p:txBody>
      </p:sp>
      <p:pic>
        <p:nvPicPr>
          <p:cNvPr id="32" name="Picture 31">
            <a:extLst>
              <a:ext uri="{FF2B5EF4-FFF2-40B4-BE49-F238E27FC236}">
                <a16:creationId xmlns:a16="http://schemas.microsoft.com/office/drawing/2014/main" id="{0B5DA183-2193-4ED2-A00B-28A209ED02E5}"/>
              </a:ext>
            </a:extLst>
          </p:cNvPr>
          <p:cNvPicPr>
            <a:picLocks noChangeAspect="1"/>
          </p:cNvPicPr>
          <p:nvPr userDrawn="1"/>
        </p:nvPicPr>
        <p:blipFill>
          <a:blip r:embed="rId2"/>
          <a:stretch>
            <a:fillRect/>
          </a:stretch>
        </p:blipFill>
        <p:spPr>
          <a:xfrm>
            <a:off x="9112738" y="90582"/>
            <a:ext cx="2838112" cy="807770"/>
          </a:xfrm>
          <a:prstGeom prst="rect">
            <a:avLst/>
          </a:prstGeom>
        </p:spPr>
      </p:pic>
      <p:pic>
        <p:nvPicPr>
          <p:cNvPr id="33" name="Picture 32">
            <a:extLst>
              <a:ext uri="{FF2B5EF4-FFF2-40B4-BE49-F238E27FC236}">
                <a16:creationId xmlns:a16="http://schemas.microsoft.com/office/drawing/2014/main" id="{C3F6DA36-AAC2-4D92-8A1A-010B95FD3E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815"/>
            <a:ext cx="2868245" cy="977811"/>
          </a:xfrm>
          <a:prstGeom prst="rect">
            <a:avLst/>
          </a:prstGeom>
        </p:spPr>
      </p:pic>
    </p:spTree>
    <p:extLst>
      <p:ext uri="{BB962C8B-B14F-4D97-AF65-F5344CB8AC3E}">
        <p14:creationId xmlns:p14="http://schemas.microsoft.com/office/powerpoint/2010/main" val="150517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1FC7-ECE4-41D8-9C5B-6D763E3A7C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E5DCA-234D-495F-AE65-F932EA3D30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4C28E-DBA4-4157-A7CD-668870019F96}"/>
              </a:ext>
            </a:extLst>
          </p:cNvPr>
          <p:cNvSpPr>
            <a:spLocks noGrp="1"/>
          </p:cNvSpPr>
          <p:nvPr>
            <p:ph type="dt" sz="half" idx="10"/>
          </p:nvPr>
        </p:nvSpPr>
        <p:spPr/>
        <p:txBody>
          <a:bodyPr/>
          <a:lstStyle/>
          <a:p>
            <a:r>
              <a:rPr lang="sr-Latn-RS"/>
              <a:t>11/2/2017</a:t>
            </a:r>
            <a:endParaRPr lang="en-US"/>
          </a:p>
        </p:txBody>
      </p:sp>
      <p:sp>
        <p:nvSpPr>
          <p:cNvPr id="5" name="Footer Placeholder 4">
            <a:extLst>
              <a:ext uri="{FF2B5EF4-FFF2-40B4-BE49-F238E27FC236}">
                <a16:creationId xmlns:a16="http://schemas.microsoft.com/office/drawing/2014/main" id="{FABEEE5F-1156-4FE9-A549-A5656C666598}"/>
              </a:ext>
            </a:extLst>
          </p:cNvPr>
          <p:cNvSpPr>
            <a:spLocks noGrp="1"/>
          </p:cNvSpPr>
          <p:nvPr>
            <p:ph type="ftr" sz="quarter" idx="11"/>
          </p:nvPr>
        </p:nvSpPr>
        <p:spPr/>
        <p:txBody>
          <a:bodyPr/>
          <a:lstStyle/>
          <a:p>
            <a:r>
              <a:rPr lang="en-US" dirty="0"/>
              <a:t>TCA Seminar</a:t>
            </a:r>
          </a:p>
        </p:txBody>
      </p:sp>
      <p:sp>
        <p:nvSpPr>
          <p:cNvPr id="6" name="Slide Number Placeholder 5">
            <a:extLst>
              <a:ext uri="{FF2B5EF4-FFF2-40B4-BE49-F238E27FC236}">
                <a16:creationId xmlns:a16="http://schemas.microsoft.com/office/drawing/2014/main" id="{FDE3CBBA-D98B-4AE6-896D-28B6E3066325}"/>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64489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D0FDE-642D-4A51-8639-AEEF9DBD9A7A}"/>
              </a:ext>
            </a:extLst>
          </p:cNvPr>
          <p:cNvSpPr>
            <a:spLocks noGrp="1"/>
          </p:cNvSpPr>
          <p:nvPr>
            <p:ph type="title" orient="vert"/>
          </p:nvPr>
        </p:nvSpPr>
        <p:spPr>
          <a:xfrm>
            <a:off x="8724900" y="953477"/>
            <a:ext cx="2628900" cy="522348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5BE8E6-C713-459A-9ECE-5FB26A7BDB11}"/>
              </a:ext>
            </a:extLst>
          </p:cNvPr>
          <p:cNvSpPr>
            <a:spLocks noGrp="1"/>
          </p:cNvSpPr>
          <p:nvPr>
            <p:ph type="body" orient="vert" idx="1"/>
          </p:nvPr>
        </p:nvSpPr>
        <p:spPr>
          <a:xfrm>
            <a:off x="838200" y="953477"/>
            <a:ext cx="7734300" cy="52234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BE0A8-2C0B-4116-8F5A-18417BA1048C}"/>
              </a:ext>
            </a:extLst>
          </p:cNvPr>
          <p:cNvSpPr>
            <a:spLocks noGrp="1"/>
          </p:cNvSpPr>
          <p:nvPr>
            <p:ph type="dt" sz="half" idx="10"/>
          </p:nvPr>
        </p:nvSpPr>
        <p:spPr/>
        <p:txBody>
          <a:bodyPr/>
          <a:lstStyle/>
          <a:p>
            <a:r>
              <a:rPr lang="sr-Latn-RS"/>
              <a:t>11/2/2017</a:t>
            </a:r>
            <a:endParaRPr lang="en-US"/>
          </a:p>
        </p:txBody>
      </p:sp>
      <p:sp>
        <p:nvSpPr>
          <p:cNvPr id="5" name="Footer Placeholder 4">
            <a:extLst>
              <a:ext uri="{FF2B5EF4-FFF2-40B4-BE49-F238E27FC236}">
                <a16:creationId xmlns:a16="http://schemas.microsoft.com/office/drawing/2014/main" id="{401533DE-8982-4A2B-8F17-AF2E6EE9B3B0}"/>
              </a:ext>
            </a:extLst>
          </p:cNvPr>
          <p:cNvSpPr>
            <a:spLocks noGrp="1"/>
          </p:cNvSpPr>
          <p:nvPr>
            <p:ph type="ftr" sz="quarter" idx="11"/>
          </p:nvPr>
        </p:nvSpPr>
        <p:spPr/>
        <p:txBody>
          <a:bodyPr/>
          <a:lstStyle/>
          <a:p>
            <a:r>
              <a:rPr lang="en-US" dirty="0"/>
              <a:t>TCA Seminar</a:t>
            </a:r>
          </a:p>
        </p:txBody>
      </p:sp>
      <p:sp>
        <p:nvSpPr>
          <p:cNvPr id="6" name="Slide Number Placeholder 5">
            <a:extLst>
              <a:ext uri="{FF2B5EF4-FFF2-40B4-BE49-F238E27FC236}">
                <a16:creationId xmlns:a16="http://schemas.microsoft.com/office/drawing/2014/main" id="{C4E4E492-4127-4B21-A8E6-711ECD4BFFC4}"/>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13781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F7AC-6E84-4D57-879D-F86912105C55}"/>
              </a:ext>
            </a:extLst>
          </p:cNvPr>
          <p:cNvSpPr>
            <a:spLocks noGrp="1"/>
          </p:cNvSpPr>
          <p:nvPr>
            <p:ph type="title"/>
          </p:nvPr>
        </p:nvSpPr>
        <p:spPr>
          <a:xfrm>
            <a:off x="838200" y="937846"/>
            <a:ext cx="10515600" cy="752842"/>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3F53A-D53E-48DF-8C07-1742ABE39D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3ACC8-9C85-4C95-A3A2-DC1C57A97A15}"/>
              </a:ext>
            </a:extLst>
          </p:cNvPr>
          <p:cNvSpPr>
            <a:spLocks noGrp="1"/>
          </p:cNvSpPr>
          <p:nvPr>
            <p:ph type="dt" sz="half" idx="10"/>
          </p:nvPr>
        </p:nvSpPr>
        <p:spPr/>
        <p:txBody>
          <a:bodyPr/>
          <a:lstStyle/>
          <a:p>
            <a:r>
              <a:rPr lang="sr-Latn-RS"/>
              <a:t>11/2/2017</a:t>
            </a:r>
            <a:endParaRPr lang="en-US"/>
          </a:p>
        </p:txBody>
      </p:sp>
      <p:sp>
        <p:nvSpPr>
          <p:cNvPr id="5" name="Footer Placeholder 4">
            <a:extLst>
              <a:ext uri="{FF2B5EF4-FFF2-40B4-BE49-F238E27FC236}">
                <a16:creationId xmlns:a16="http://schemas.microsoft.com/office/drawing/2014/main" id="{50521F62-990C-40FD-92A5-DCC47C1D08DA}"/>
              </a:ext>
            </a:extLst>
          </p:cNvPr>
          <p:cNvSpPr>
            <a:spLocks noGrp="1"/>
          </p:cNvSpPr>
          <p:nvPr>
            <p:ph type="ftr" sz="quarter" idx="11"/>
          </p:nvPr>
        </p:nvSpPr>
        <p:spPr/>
        <p:txBody>
          <a:bodyPr/>
          <a:lstStyle/>
          <a:p>
            <a:r>
              <a:rPr lang="en-US" dirty="0"/>
              <a:t>TCA Seminar</a:t>
            </a:r>
          </a:p>
        </p:txBody>
      </p:sp>
      <p:sp>
        <p:nvSpPr>
          <p:cNvPr id="6" name="Slide Number Placeholder 5">
            <a:extLst>
              <a:ext uri="{FF2B5EF4-FFF2-40B4-BE49-F238E27FC236}">
                <a16:creationId xmlns:a16="http://schemas.microsoft.com/office/drawing/2014/main" id="{4C0B38A8-502F-4FB8-8577-B099E0C579D2}"/>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426140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24E9-0A66-4359-BDA5-83F2E2B908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63036A-E66B-43D0-A9CC-F6326A6FC00B}"/>
              </a:ext>
            </a:extLst>
          </p:cNvPr>
          <p:cNvSpPr>
            <a:spLocks noGrp="1"/>
          </p:cNvSpPr>
          <p:nvPr>
            <p:ph type="body" idx="1"/>
          </p:nvPr>
        </p:nvSpPr>
        <p:spPr>
          <a:xfrm>
            <a:off x="831850" y="4589463"/>
            <a:ext cx="10515600" cy="1500187"/>
          </a:xfrm>
        </p:spPr>
        <p:txBody>
          <a:bodyPr/>
          <a:lstStyle>
            <a:lvl1pPr marL="0" indent="0">
              <a:buNone/>
              <a:defRPr sz="2400">
                <a:solidFill>
                  <a:srgbClr val="E33F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1B75397-D50F-467D-8F1D-35CA731A0B1B}"/>
              </a:ext>
            </a:extLst>
          </p:cNvPr>
          <p:cNvSpPr>
            <a:spLocks noGrp="1"/>
          </p:cNvSpPr>
          <p:nvPr>
            <p:ph type="dt" sz="half" idx="10"/>
          </p:nvPr>
        </p:nvSpPr>
        <p:spPr/>
        <p:txBody>
          <a:bodyPr/>
          <a:lstStyle/>
          <a:p>
            <a:r>
              <a:rPr lang="sr-Latn-RS"/>
              <a:t>11/2/2017</a:t>
            </a:r>
            <a:endParaRPr lang="en-US"/>
          </a:p>
        </p:txBody>
      </p:sp>
      <p:sp>
        <p:nvSpPr>
          <p:cNvPr id="5" name="Footer Placeholder 4">
            <a:extLst>
              <a:ext uri="{FF2B5EF4-FFF2-40B4-BE49-F238E27FC236}">
                <a16:creationId xmlns:a16="http://schemas.microsoft.com/office/drawing/2014/main" id="{DABD9964-9F70-45E5-9407-FC45BDE86B6A}"/>
              </a:ext>
            </a:extLst>
          </p:cNvPr>
          <p:cNvSpPr>
            <a:spLocks noGrp="1"/>
          </p:cNvSpPr>
          <p:nvPr>
            <p:ph type="ftr" sz="quarter" idx="11"/>
          </p:nvPr>
        </p:nvSpPr>
        <p:spPr/>
        <p:txBody>
          <a:bodyPr/>
          <a:lstStyle/>
          <a:p>
            <a:r>
              <a:rPr lang="en-US" dirty="0"/>
              <a:t>TCA Seminar</a:t>
            </a:r>
          </a:p>
        </p:txBody>
      </p:sp>
      <p:sp>
        <p:nvSpPr>
          <p:cNvPr id="6" name="Slide Number Placeholder 5">
            <a:extLst>
              <a:ext uri="{FF2B5EF4-FFF2-40B4-BE49-F238E27FC236}">
                <a16:creationId xmlns:a16="http://schemas.microsoft.com/office/drawing/2014/main" id="{B4544D65-62C3-47F9-8AFF-570DBDB98933}"/>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387264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5428-9B63-4107-81A4-02BA12F15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6B911-1FC3-481F-A0BA-551CED451E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73EFCF-4A80-4861-9B9B-FEC778C1CC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417C9-3D0D-4625-8BD9-15EBC5A8B1A5}"/>
              </a:ext>
            </a:extLst>
          </p:cNvPr>
          <p:cNvSpPr>
            <a:spLocks noGrp="1"/>
          </p:cNvSpPr>
          <p:nvPr>
            <p:ph type="dt" sz="half" idx="10"/>
          </p:nvPr>
        </p:nvSpPr>
        <p:spPr/>
        <p:txBody>
          <a:bodyPr/>
          <a:lstStyle/>
          <a:p>
            <a:r>
              <a:rPr lang="sr-Latn-RS"/>
              <a:t>11/2/2017</a:t>
            </a:r>
            <a:endParaRPr lang="en-US"/>
          </a:p>
        </p:txBody>
      </p:sp>
      <p:sp>
        <p:nvSpPr>
          <p:cNvPr id="6" name="Footer Placeholder 5">
            <a:extLst>
              <a:ext uri="{FF2B5EF4-FFF2-40B4-BE49-F238E27FC236}">
                <a16:creationId xmlns:a16="http://schemas.microsoft.com/office/drawing/2014/main" id="{25794879-55AF-4A5A-851E-B2A9790B665C}"/>
              </a:ext>
            </a:extLst>
          </p:cNvPr>
          <p:cNvSpPr>
            <a:spLocks noGrp="1"/>
          </p:cNvSpPr>
          <p:nvPr>
            <p:ph type="ftr" sz="quarter" idx="11"/>
          </p:nvPr>
        </p:nvSpPr>
        <p:spPr/>
        <p:txBody>
          <a:bodyPr/>
          <a:lstStyle/>
          <a:p>
            <a:r>
              <a:rPr lang="en-US" dirty="0"/>
              <a:t>TCA Seminar</a:t>
            </a:r>
          </a:p>
        </p:txBody>
      </p:sp>
      <p:sp>
        <p:nvSpPr>
          <p:cNvPr id="7" name="Slide Number Placeholder 6">
            <a:extLst>
              <a:ext uri="{FF2B5EF4-FFF2-40B4-BE49-F238E27FC236}">
                <a16:creationId xmlns:a16="http://schemas.microsoft.com/office/drawing/2014/main" id="{295F3732-C2E6-45F8-B655-2F76BFBDADFD}"/>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116411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B3D6-9CF4-475A-B8A1-3185A5063A21}"/>
              </a:ext>
            </a:extLst>
          </p:cNvPr>
          <p:cNvSpPr>
            <a:spLocks noGrp="1"/>
          </p:cNvSpPr>
          <p:nvPr>
            <p:ph type="title"/>
          </p:nvPr>
        </p:nvSpPr>
        <p:spPr>
          <a:xfrm>
            <a:off x="839788" y="906585"/>
            <a:ext cx="10515600" cy="7841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05B2F1-5AF0-4024-9CC9-1F4DD0530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42E263-0DA2-420E-8C5F-30D08E2B49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76280-D14C-4B72-9E62-FFB06C491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A5B020-E79A-45E5-A267-EFF7C4C27D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84CA1-06B4-410F-821E-CA2F6B8A1E66}"/>
              </a:ext>
            </a:extLst>
          </p:cNvPr>
          <p:cNvSpPr>
            <a:spLocks noGrp="1"/>
          </p:cNvSpPr>
          <p:nvPr>
            <p:ph type="dt" sz="half" idx="10"/>
          </p:nvPr>
        </p:nvSpPr>
        <p:spPr/>
        <p:txBody>
          <a:bodyPr/>
          <a:lstStyle/>
          <a:p>
            <a:r>
              <a:rPr lang="sr-Latn-RS"/>
              <a:t>11/2/2017</a:t>
            </a:r>
            <a:endParaRPr lang="en-US"/>
          </a:p>
        </p:txBody>
      </p:sp>
      <p:sp>
        <p:nvSpPr>
          <p:cNvPr id="8" name="Footer Placeholder 7">
            <a:extLst>
              <a:ext uri="{FF2B5EF4-FFF2-40B4-BE49-F238E27FC236}">
                <a16:creationId xmlns:a16="http://schemas.microsoft.com/office/drawing/2014/main" id="{D2D6D334-B669-4843-8F63-4137E1AD2821}"/>
              </a:ext>
            </a:extLst>
          </p:cNvPr>
          <p:cNvSpPr>
            <a:spLocks noGrp="1"/>
          </p:cNvSpPr>
          <p:nvPr>
            <p:ph type="ftr" sz="quarter" idx="11"/>
          </p:nvPr>
        </p:nvSpPr>
        <p:spPr/>
        <p:txBody>
          <a:bodyPr/>
          <a:lstStyle/>
          <a:p>
            <a:r>
              <a:rPr lang="en-US" dirty="0"/>
              <a:t>TCA Seminar</a:t>
            </a:r>
          </a:p>
        </p:txBody>
      </p:sp>
      <p:sp>
        <p:nvSpPr>
          <p:cNvPr id="9" name="Slide Number Placeholder 8">
            <a:extLst>
              <a:ext uri="{FF2B5EF4-FFF2-40B4-BE49-F238E27FC236}">
                <a16:creationId xmlns:a16="http://schemas.microsoft.com/office/drawing/2014/main" id="{89495579-B6C5-438E-B36F-C707972992B0}"/>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384745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184C-E346-4DF3-A426-019C4016AB65}"/>
              </a:ext>
            </a:extLst>
          </p:cNvPr>
          <p:cNvSpPr>
            <a:spLocks noGrp="1"/>
          </p:cNvSpPr>
          <p:nvPr>
            <p:ph type="title"/>
          </p:nvPr>
        </p:nvSpPr>
        <p:spPr>
          <a:xfrm>
            <a:off x="838200" y="945662"/>
            <a:ext cx="10515600" cy="76065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AABFAFD-1E88-40FD-B632-6651AF5BFCA4}"/>
              </a:ext>
            </a:extLst>
          </p:cNvPr>
          <p:cNvSpPr>
            <a:spLocks noGrp="1"/>
          </p:cNvSpPr>
          <p:nvPr>
            <p:ph type="dt" sz="half" idx="10"/>
          </p:nvPr>
        </p:nvSpPr>
        <p:spPr/>
        <p:txBody>
          <a:bodyPr/>
          <a:lstStyle/>
          <a:p>
            <a:r>
              <a:rPr lang="sr-Latn-RS"/>
              <a:t>11/2/2017</a:t>
            </a:r>
            <a:endParaRPr lang="en-US"/>
          </a:p>
        </p:txBody>
      </p:sp>
      <p:sp>
        <p:nvSpPr>
          <p:cNvPr id="4" name="Footer Placeholder 3">
            <a:extLst>
              <a:ext uri="{FF2B5EF4-FFF2-40B4-BE49-F238E27FC236}">
                <a16:creationId xmlns:a16="http://schemas.microsoft.com/office/drawing/2014/main" id="{88DF2090-20BA-4DE5-8011-556A66608FB8}"/>
              </a:ext>
            </a:extLst>
          </p:cNvPr>
          <p:cNvSpPr>
            <a:spLocks noGrp="1"/>
          </p:cNvSpPr>
          <p:nvPr>
            <p:ph type="ftr" sz="quarter" idx="11"/>
          </p:nvPr>
        </p:nvSpPr>
        <p:spPr/>
        <p:txBody>
          <a:bodyPr/>
          <a:lstStyle/>
          <a:p>
            <a:r>
              <a:rPr lang="en-US" dirty="0"/>
              <a:t>TCA Seminar</a:t>
            </a:r>
          </a:p>
        </p:txBody>
      </p:sp>
      <p:sp>
        <p:nvSpPr>
          <p:cNvPr id="5" name="Slide Number Placeholder 4">
            <a:extLst>
              <a:ext uri="{FF2B5EF4-FFF2-40B4-BE49-F238E27FC236}">
                <a16:creationId xmlns:a16="http://schemas.microsoft.com/office/drawing/2014/main" id="{A4FB4DD8-93D2-4C2D-AC4D-53CF3B6A5AEE}"/>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58748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0BCE0-C5CC-4C0F-8C87-9854F8CEC5F4}"/>
              </a:ext>
            </a:extLst>
          </p:cNvPr>
          <p:cNvSpPr>
            <a:spLocks noGrp="1"/>
          </p:cNvSpPr>
          <p:nvPr>
            <p:ph type="dt" sz="half" idx="10"/>
          </p:nvPr>
        </p:nvSpPr>
        <p:spPr/>
        <p:txBody>
          <a:bodyPr/>
          <a:lstStyle/>
          <a:p>
            <a:r>
              <a:rPr lang="sr-Latn-RS"/>
              <a:t>11/2/2017</a:t>
            </a:r>
            <a:endParaRPr lang="en-US"/>
          </a:p>
        </p:txBody>
      </p:sp>
      <p:sp>
        <p:nvSpPr>
          <p:cNvPr id="3" name="Footer Placeholder 2">
            <a:extLst>
              <a:ext uri="{FF2B5EF4-FFF2-40B4-BE49-F238E27FC236}">
                <a16:creationId xmlns:a16="http://schemas.microsoft.com/office/drawing/2014/main" id="{45968C72-14AA-4591-8984-5EA2BF60CD69}"/>
              </a:ext>
            </a:extLst>
          </p:cNvPr>
          <p:cNvSpPr>
            <a:spLocks noGrp="1"/>
          </p:cNvSpPr>
          <p:nvPr>
            <p:ph type="ftr" sz="quarter" idx="11"/>
          </p:nvPr>
        </p:nvSpPr>
        <p:spPr/>
        <p:txBody>
          <a:bodyPr/>
          <a:lstStyle/>
          <a:p>
            <a:r>
              <a:rPr lang="en-US" dirty="0"/>
              <a:t>TCA Seminar</a:t>
            </a:r>
          </a:p>
        </p:txBody>
      </p:sp>
      <p:sp>
        <p:nvSpPr>
          <p:cNvPr id="4" name="Slide Number Placeholder 3">
            <a:extLst>
              <a:ext uri="{FF2B5EF4-FFF2-40B4-BE49-F238E27FC236}">
                <a16:creationId xmlns:a16="http://schemas.microsoft.com/office/drawing/2014/main" id="{E990E8E9-B463-4E86-8FA2-9D2DA49D8308}"/>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29406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541B-1AE4-4A6D-A470-D189019F38C6}"/>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A6F1C-9D32-4EB1-8248-FD10A1694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12840-BE52-4561-A084-1511C9AEA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3CD282-2A72-4674-8B98-EAE814EA52E1}"/>
              </a:ext>
            </a:extLst>
          </p:cNvPr>
          <p:cNvSpPr>
            <a:spLocks noGrp="1"/>
          </p:cNvSpPr>
          <p:nvPr>
            <p:ph type="dt" sz="half" idx="10"/>
          </p:nvPr>
        </p:nvSpPr>
        <p:spPr/>
        <p:txBody>
          <a:bodyPr/>
          <a:lstStyle/>
          <a:p>
            <a:r>
              <a:rPr lang="sr-Latn-RS"/>
              <a:t>11/2/2017</a:t>
            </a:r>
            <a:endParaRPr lang="en-US"/>
          </a:p>
        </p:txBody>
      </p:sp>
      <p:sp>
        <p:nvSpPr>
          <p:cNvPr id="6" name="Footer Placeholder 5">
            <a:extLst>
              <a:ext uri="{FF2B5EF4-FFF2-40B4-BE49-F238E27FC236}">
                <a16:creationId xmlns:a16="http://schemas.microsoft.com/office/drawing/2014/main" id="{4276BE5E-FCBC-4EF6-B185-4FC5060A7EDC}"/>
              </a:ext>
            </a:extLst>
          </p:cNvPr>
          <p:cNvSpPr>
            <a:spLocks noGrp="1"/>
          </p:cNvSpPr>
          <p:nvPr>
            <p:ph type="ftr" sz="quarter" idx="11"/>
          </p:nvPr>
        </p:nvSpPr>
        <p:spPr/>
        <p:txBody>
          <a:bodyPr/>
          <a:lstStyle/>
          <a:p>
            <a:r>
              <a:rPr lang="en-US" dirty="0"/>
              <a:t>TCA Seminar</a:t>
            </a:r>
          </a:p>
        </p:txBody>
      </p:sp>
      <p:sp>
        <p:nvSpPr>
          <p:cNvPr id="7" name="Slide Number Placeholder 6">
            <a:extLst>
              <a:ext uri="{FF2B5EF4-FFF2-40B4-BE49-F238E27FC236}">
                <a16:creationId xmlns:a16="http://schemas.microsoft.com/office/drawing/2014/main" id="{A108222C-521E-40CD-8A14-08D5AC4D52D0}"/>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132065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7794-FCAC-4748-A3E0-F14A60CEFF2F}"/>
              </a:ext>
            </a:extLst>
          </p:cNvPr>
          <p:cNvSpPr>
            <a:spLocks noGrp="1"/>
          </p:cNvSpPr>
          <p:nvPr>
            <p:ph type="title"/>
          </p:nvPr>
        </p:nvSpPr>
        <p:spPr>
          <a:xfrm>
            <a:off x="839788" y="987425"/>
            <a:ext cx="3932237" cy="106997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DE069-7CFF-4F5D-8706-DE52A23A3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E1978-E16F-4200-9E6D-A3BBBF369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A9A7C0-ED0E-4B54-A830-9B0E85AD40B4}"/>
              </a:ext>
            </a:extLst>
          </p:cNvPr>
          <p:cNvSpPr>
            <a:spLocks noGrp="1"/>
          </p:cNvSpPr>
          <p:nvPr>
            <p:ph type="dt" sz="half" idx="10"/>
          </p:nvPr>
        </p:nvSpPr>
        <p:spPr/>
        <p:txBody>
          <a:bodyPr/>
          <a:lstStyle/>
          <a:p>
            <a:r>
              <a:rPr lang="sr-Latn-RS"/>
              <a:t>11/2/2017</a:t>
            </a:r>
            <a:endParaRPr lang="en-US"/>
          </a:p>
        </p:txBody>
      </p:sp>
      <p:sp>
        <p:nvSpPr>
          <p:cNvPr id="6" name="Footer Placeholder 5">
            <a:extLst>
              <a:ext uri="{FF2B5EF4-FFF2-40B4-BE49-F238E27FC236}">
                <a16:creationId xmlns:a16="http://schemas.microsoft.com/office/drawing/2014/main" id="{EECC44FA-5D91-4624-AA49-EA4AEC33725E}"/>
              </a:ext>
            </a:extLst>
          </p:cNvPr>
          <p:cNvSpPr>
            <a:spLocks noGrp="1"/>
          </p:cNvSpPr>
          <p:nvPr>
            <p:ph type="ftr" sz="quarter" idx="11"/>
          </p:nvPr>
        </p:nvSpPr>
        <p:spPr/>
        <p:txBody>
          <a:bodyPr/>
          <a:lstStyle/>
          <a:p>
            <a:r>
              <a:rPr lang="en-US" dirty="0"/>
              <a:t>TCA Seminar</a:t>
            </a:r>
          </a:p>
        </p:txBody>
      </p:sp>
      <p:sp>
        <p:nvSpPr>
          <p:cNvPr id="7" name="Slide Number Placeholder 6">
            <a:extLst>
              <a:ext uri="{FF2B5EF4-FFF2-40B4-BE49-F238E27FC236}">
                <a16:creationId xmlns:a16="http://schemas.microsoft.com/office/drawing/2014/main" id="{99951A80-6189-4238-A9F1-EC39220F3D77}"/>
              </a:ext>
            </a:extLst>
          </p:cNvPr>
          <p:cNvSpPr>
            <a:spLocks noGrp="1"/>
          </p:cNvSpPr>
          <p:nvPr>
            <p:ph type="sldNum" sz="quarter" idx="12"/>
          </p:nvPr>
        </p:nvSpPr>
        <p:spPr/>
        <p:txBody>
          <a:bodyPr/>
          <a:lstStyle/>
          <a:p>
            <a:fld id="{AD9C827A-E1CC-4B95-AF23-566EC53ECA65}" type="slidenum">
              <a:rPr lang="en-US" smtClean="0"/>
              <a:t>‹#›</a:t>
            </a:fld>
            <a:endParaRPr lang="en-US"/>
          </a:p>
        </p:txBody>
      </p:sp>
    </p:spTree>
    <p:extLst>
      <p:ext uri="{BB962C8B-B14F-4D97-AF65-F5344CB8AC3E}">
        <p14:creationId xmlns:p14="http://schemas.microsoft.com/office/powerpoint/2010/main" val="400464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C255F-D408-4706-A341-62467D087B05}"/>
              </a:ext>
            </a:extLst>
          </p:cNvPr>
          <p:cNvSpPr>
            <a:spLocks noGrp="1"/>
          </p:cNvSpPr>
          <p:nvPr>
            <p:ph type="title"/>
          </p:nvPr>
        </p:nvSpPr>
        <p:spPr>
          <a:xfrm>
            <a:off x="838200" y="949404"/>
            <a:ext cx="10515600" cy="7412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6E8CC1-09C1-4191-A849-ABB2F0A62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EF70A9-EFCE-42EB-BEEB-415A8A146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sr-Latn-RS"/>
              <a:t>11/2/2017</a:t>
            </a:r>
            <a:endParaRPr lang="en-US" dirty="0"/>
          </a:p>
        </p:txBody>
      </p:sp>
      <p:sp>
        <p:nvSpPr>
          <p:cNvPr id="5" name="Footer Placeholder 4">
            <a:extLst>
              <a:ext uri="{FF2B5EF4-FFF2-40B4-BE49-F238E27FC236}">
                <a16:creationId xmlns:a16="http://schemas.microsoft.com/office/drawing/2014/main" id="{7503DBC0-7EFC-4E28-8B3A-A3907EDB7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TCA Seminar</a:t>
            </a:r>
          </a:p>
        </p:txBody>
      </p:sp>
      <p:sp>
        <p:nvSpPr>
          <p:cNvPr id="6" name="Slide Number Placeholder 5">
            <a:extLst>
              <a:ext uri="{FF2B5EF4-FFF2-40B4-BE49-F238E27FC236}">
                <a16:creationId xmlns:a16="http://schemas.microsoft.com/office/drawing/2014/main" id="{B4C6F7D2-5924-4D0C-9207-63CFCD779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D9C827A-E1CC-4B95-AF23-566EC53ECA65}" type="slidenum">
              <a:rPr lang="en-US" smtClean="0"/>
              <a:pPr/>
              <a:t>‹#›</a:t>
            </a:fld>
            <a:endParaRPr lang="en-US" dirty="0"/>
          </a:p>
        </p:txBody>
      </p:sp>
      <p:pic>
        <p:nvPicPr>
          <p:cNvPr id="14" name="Picture 13">
            <a:extLst>
              <a:ext uri="{FF2B5EF4-FFF2-40B4-BE49-F238E27FC236}">
                <a16:creationId xmlns:a16="http://schemas.microsoft.com/office/drawing/2014/main" id="{A25FFB68-5D95-4ED2-B0B6-2EEEA766B60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23755" y="-39075"/>
            <a:ext cx="2868245" cy="977811"/>
          </a:xfrm>
          <a:prstGeom prst="rect">
            <a:avLst/>
          </a:prstGeom>
        </p:spPr>
      </p:pic>
    </p:spTree>
    <p:extLst>
      <p:ext uri="{BB962C8B-B14F-4D97-AF65-F5344CB8AC3E}">
        <p14:creationId xmlns:p14="http://schemas.microsoft.com/office/powerpoint/2010/main" val="246445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rgbClr val="486CA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6CA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33F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33F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33F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33F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edran.podobnik@fer.h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urica.babic@fer.h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ciallab.educ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G"/><Relationship Id="rId7" Type="http://schemas.openxmlformats.org/officeDocument/2006/relationships/diagramQuickStyle" Target="../diagrams/quickStyle1.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emf"/><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ublicdomainpictures.net/view-image.php?image=37289&amp;picture=ballons-colores&amp;large=1"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760860-E27A-4BEF-8F8F-AA66DAD9AA6E}"/>
              </a:ext>
            </a:extLst>
          </p:cNvPr>
          <p:cNvSpPr>
            <a:spLocks noGrp="1"/>
          </p:cNvSpPr>
          <p:nvPr>
            <p:ph type="ctrTitle"/>
          </p:nvPr>
        </p:nvSpPr>
        <p:spPr>
          <a:xfrm>
            <a:off x="1524000" y="1122363"/>
            <a:ext cx="9144000" cy="2191525"/>
          </a:xfrm>
        </p:spPr>
        <p:txBody>
          <a:bodyPr>
            <a:noAutofit/>
          </a:bodyPr>
          <a:lstStyle/>
          <a:p>
            <a:r>
              <a:rPr lang="en-US" sz="4400" dirty="0"/>
              <a:t>The ICT Engineer of the 21st Century:</a:t>
            </a:r>
            <a:br>
              <a:rPr lang="hr-HR" dirty="0"/>
            </a:br>
            <a:r>
              <a:rPr lang="en-US" sz="3600" dirty="0"/>
              <a:t>Mastering Technical Competencies, Management Skills, and Societal Responsibilities</a:t>
            </a:r>
            <a:r>
              <a:rPr lang="hr-HR" sz="3600" dirty="0"/>
              <a:t> (TeamSoc21)</a:t>
            </a:r>
            <a:endParaRPr lang="en-US" sz="3600" b="0" dirty="0"/>
          </a:p>
        </p:txBody>
      </p:sp>
      <p:sp>
        <p:nvSpPr>
          <p:cNvPr id="9" name="Subtitle 8">
            <a:extLst>
              <a:ext uri="{FF2B5EF4-FFF2-40B4-BE49-F238E27FC236}">
                <a16:creationId xmlns:a16="http://schemas.microsoft.com/office/drawing/2014/main" id="{BC8B27CF-751A-41AD-BF61-B63717711F91}"/>
              </a:ext>
            </a:extLst>
          </p:cNvPr>
          <p:cNvSpPr>
            <a:spLocks noGrp="1"/>
          </p:cNvSpPr>
          <p:nvPr>
            <p:ph type="subTitle" idx="1"/>
          </p:nvPr>
        </p:nvSpPr>
        <p:spPr>
          <a:xfrm>
            <a:off x="1524000" y="3313888"/>
            <a:ext cx="9144000" cy="609435"/>
          </a:xfrm>
        </p:spPr>
        <p:txBody>
          <a:bodyPr>
            <a:normAutofit/>
          </a:bodyPr>
          <a:lstStyle/>
          <a:p>
            <a:r>
              <a:rPr lang="hr-HR" dirty="0" err="1"/>
              <a:t>An</a:t>
            </a:r>
            <a:r>
              <a:rPr lang="hr-HR" dirty="0"/>
              <a:t> </a:t>
            </a:r>
            <a:r>
              <a:rPr lang="hr-HR" dirty="0" err="1"/>
              <a:t>overview</a:t>
            </a:r>
            <a:r>
              <a:rPr lang="hr-HR" dirty="0"/>
              <a:t> </a:t>
            </a:r>
            <a:r>
              <a:rPr lang="hr-HR" dirty="0" err="1"/>
              <a:t>of</a:t>
            </a:r>
            <a:r>
              <a:rPr lang="hr-HR" dirty="0"/>
              <a:t> </a:t>
            </a:r>
            <a:r>
              <a:rPr lang="hr-HR" dirty="0" err="1"/>
              <a:t>the</a:t>
            </a:r>
            <a:r>
              <a:rPr lang="hr-HR" dirty="0"/>
              <a:t> Erasmus+ </a:t>
            </a:r>
            <a:r>
              <a:rPr lang="hr-HR" dirty="0" err="1"/>
              <a:t>Key</a:t>
            </a:r>
            <a:r>
              <a:rPr lang="hr-HR" dirty="0"/>
              <a:t> </a:t>
            </a:r>
            <a:r>
              <a:rPr lang="hr-HR" dirty="0" err="1"/>
              <a:t>Action</a:t>
            </a:r>
            <a:r>
              <a:rPr lang="hr-HR" dirty="0"/>
              <a:t> 2 </a:t>
            </a:r>
            <a:r>
              <a:rPr lang="hr-HR" dirty="0" err="1"/>
              <a:t>project</a:t>
            </a:r>
            <a:endParaRPr lang="en-US" dirty="0"/>
          </a:p>
        </p:txBody>
      </p:sp>
      <p:sp>
        <p:nvSpPr>
          <p:cNvPr id="10" name="Content Placeholder 9">
            <a:extLst>
              <a:ext uri="{FF2B5EF4-FFF2-40B4-BE49-F238E27FC236}">
                <a16:creationId xmlns:a16="http://schemas.microsoft.com/office/drawing/2014/main" id="{D7349525-E223-46EB-9C87-5A3121BF9D21}"/>
              </a:ext>
            </a:extLst>
          </p:cNvPr>
          <p:cNvSpPr>
            <a:spLocks noGrp="1"/>
          </p:cNvSpPr>
          <p:nvPr>
            <p:ph sz="quarter" idx="10"/>
          </p:nvPr>
        </p:nvSpPr>
        <p:spPr/>
        <p:txBody>
          <a:bodyPr/>
          <a:lstStyle/>
          <a:p>
            <a:r>
              <a:rPr lang="hr-HR" dirty="0"/>
              <a:t>Vedran </a:t>
            </a:r>
            <a:r>
              <a:rPr lang="hr-HR" dirty="0" err="1"/>
              <a:t>Podobnik</a:t>
            </a:r>
            <a:r>
              <a:rPr lang="hr-HR" dirty="0"/>
              <a:t> </a:t>
            </a:r>
            <a:r>
              <a:rPr lang="hr-HR" dirty="0" err="1"/>
              <a:t>and</a:t>
            </a:r>
            <a:r>
              <a:rPr lang="hr-HR" dirty="0"/>
              <a:t> </a:t>
            </a:r>
            <a:r>
              <a:rPr lang="en-GB" dirty="0"/>
              <a:t>Jurica </a:t>
            </a:r>
            <a:r>
              <a:rPr lang="en-GB" dirty="0" err="1"/>
              <a:t>Babic</a:t>
            </a:r>
            <a:endParaRPr lang="en-US" dirty="0"/>
          </a:p>
        </p:txBody>
      </p:sp>
      <p:sp>
        <p:nvSpPr>
          <p:cNvPr id="11" name="Content Placeholder 10">
            <a:extLst>
              <a:ext uri="{FF2B5EF4-FFF2-40B4-BE49-F238E27FC236}">
                <a16:creationId xmlns:a16="http://schemas.microsoft.com/office/drawing/2014/main" id="{EB40178F-2E8F-41A8-B5F1-FADBB93CEC1A}"/>
              </a:ext>
            </a:extLst>
          </p:cNvPr>
          <p:cNvSpPr>
            <a:spLocks noGrp="1"/>
          </p:cNvSpPr>
          <p:nvPr>
            <p:ph sz="quarter" idx="11"/>
          </p:nvPr>
        </p:nvSpPr>
        <p:spPr/>
        <p:txBody>
          <a:bodyPr/>
          <a:lstStyle/>
          <a:p>
            <a:r>
              <a:rPr lang="hr-HR" dirty="0"/>
              <a:t>University of Zagreb</a:t>
            </a:r>
          </a:p>
          <a:p>
            <a:r>
              <a:rPr lang="hr-HR" dirty="0"/>
              <a:t>Faculty of Electrical Engineering and Computing</a:t>
            </a:r>
          </a:p>
          <a:p>
            <a:r>
              <a:rPr lang="hr-HR" dirty="0"/>
              <a:t>CROATIA</a:t>
            </a:r>
            <a:endParaRPr lang="en-US" dirty="0"/>
          </a:p>
        </p:txBody>
      </p:sp>
      <p:sp>
        <p:nvSpPr>
          <p:cNvPr id="12" name="Content Placeholder 11">
            <a:extLst>
              <a:ext uri="{FF2B5EF4-FFF2-40B4-BE49-F238E27FC236}">
                <a16:creationId xmlns:a16="http://schemas.microsoft.com/office/drawing/2014/main" id="{0876B8CB-423E-4ACE-B801-18E78A1CB825}"/>
              </a:ext>
            </a:extLst>
          </p:cNvPr>
          <p:cNvSpPr>
            <a:spLocks noGrp="1"/>
          </p:cNvSpPr>
          <p:nvPr>
            <p:ph sz="quarter" idx="12"/>
          </p:nvPr>
        </p:nvSpPr>
        <p:spPr/>
        <p:txBody>
          <a:bodyPr>
            <a:normAutofit/>
          </a:bodyPr>
          <a:lstStyle/>
          <a:p>
            <a:r>
              <a:rPr lang="hr-HR" dirty="0">
                <a:hlinkClick r:id="rId3"/>
              </a:rPr>
              <a:t>vedran.podobnik@fer.hr</a:t>
            </a:r>
            <a:r>
              <a:rPr lang="hr-HR" dirty="0"/>
              <a:t>, </a:t>
            </a:r>
            <a:r>
              <a:rPr lang="en-GB" dirty="0">
                <a:hlinkClick r:id="rId4"/>
              </a:rPr>
              <a:t>jurica.babic@fer.hr</a:t>
            </a:r>
            <a:endParaRPr lang="en-US" dirty="0"/>
          </a:p>
        </p:txBody>
      </p:sp>
      <p:sp>
        <p:nvSpPr>
          <p:cNvPr id="13" name="Content Placeholder 12">
            <a:extLst>
              <a:ext uri="{FF2B5EF4-FFF2-40B4-BE49-F238E27FC236}">
                <a16:creationId xmlns:a16="http://schemas.microsoft.com/office/drawing/2014/main" id="{043EBCA1-4196-408E-B735-98FE720F219E}"/>
              </a:ext>
            </a:extLst>
          </p:cNvPr>
          <p:cNvSpPr>
            <a:spLocks noGrp="1"/>
          </p:cNvSpPr>
          <p:nvPr>
            <p:ph sz="quarter" idx="13"/>
          </p:nvPr>
        </p:nvSpPr>
        <p:spPr>
          <a:xfrm>
            <a:off x="1524000" y="5979624"/>
            <a:ext cx="9144000" cy="569841"/>
          </a:xfrm>
        </p:spPr>
        <p:txBody>
          <a:bodyPr>
            <a:normAutofit fontScale="85000" lnSpcReduction="20000"/>
          </a:bodyPr>
          <a:lstStyle/>
          <a:p>
            <a:r>
              <a:rPr lang="en-US" dirty="0"/>
              <a:t> </a:t>
            </a:r>
            <a:r>
              <a:rPr lang="hr-HR" b="1" dirty="0"/>
              <a:t>TeamSoc21</a:t>
            </a:r>
            <a:r>
              <a:rPr lang="en-US" b="1" dirty="0"/>
              <a:t> </a:t>
            </a:r>
            <a:r>
              <a:rPr lang="hr-HR" b="1" dirty="0"/>
              <a:t>Valencia</a:t>
            </a:r>
            <a:r>
              <a:rPr lang="en-US" b="1" dirty="0"/>
              <a:t> 201</a:t>
            </a:r>
            <a:r>
              <a:rPr lang="hr-HR" b="1" dirty="0"/>
              <a:t>9</a:t>
            </a:r>
            <a:r>
              <a:rPr lang="en-US" b="1" dirty="0"/>
              <a:t> Multiplier Event</a:t>
            </a:r>
            <a:endParaRPr lang="hr-HR" b="1" dirty="0"/>
          </a:p>
          <a:p>
            <a:r>
              <a:rPr lang="hr-HR" dirty="0" err="1"/>
              <a:t>December</a:t>
            </a:r>
            <a:r>
              <a:rPr lang="hr-HR" dirty="0"/>
              <a:t> 18-19, 2018, UPV, Valencia, SPAIN</a:t>
            </a:r>
            <a:endParaRPr lang="en-US" dirty="0"/>
          </a:p>
          <a:p>
            <a:endParaRPr lang="en-US" dirty="0"/>
          </a:p>
        </p:txBody>
      </p:sp>
    </p:spTree>
    <p:extLst>
      <p:ext uri="{BB962C8B-B14F-4D97-AF65-F5344CB8AC3E}">
        <p14:creationId xmlns:p14="http://schemas.microsoft.com/office/powerpoint/2010/main" val="419245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7FCAD49-6554-46C7-8C41-4AA9239B7D2C}"/>
              </a:ext>
            </a:extLst>
          </p:cNvPr>
          <p:cNvSpPr txBox="1"/>
          <p:nvPr/>
        </p:nvSpPr>
        <p:spPr>
          <a:xfrm>
            <a:off x="9105181" y="1015142"/>
            <a:ext cx="2522615" cy="369332"/>
          </a:xfrm>
          <a:prstGeom prst="rect">
            <a:avLst/>
          </a:prstGeom>
          <a:solidFill>
            <a:schemeClr val="bg1"/>
          </a:solidFill>
          <a:ln>
            <a:noFill/>
          </a:ln>
        </p:spPr>
        <p:txBody>
          <a:bodyPr wrap="square" rtlCol="0">
            <a:spAutoFit/>
          </a:bodyPr>
          <a:lstStyle/>
          <a:p>
            <a:pPr algn="ctr"/>
            <a:r>
              <a:rPr lang="hr-HR" b="1" dirty="0">
                <a:solidFill>
                  <a:srgbClr val="486CA9"/>
                </a:solidFill>
              </a:rPr>
              <a:t>ICT Engineer</a:t>
            </a:r>
          </a:p>
        </p:txBody>
      </p:sp>
      <p:sp>
        <p:nvSpPr>
          <p:cNvPr id="5" name="Title 4">
            <a:extLst>
              <a:ext uri="{FF2B5EF4-FFF2-40B4-BE49-F238E27FC236}">
                <a16:creationId xmlns:a16="http://schemas.microsoft.com/office/drawing/2014/main" id="{4E294929-D26C-4D44-A04A-9F7EBB339735}"/>
              </a:ext>
            </a:extLst>
          </p:cNvPr>
          <p:cNvSpPr>
            <a:spLocks noGrp="1"/>
          </p:cNvSpPr>
          <p:nvPr>
            <p:ph type="title"/>
          </p:nvPr>
        </p:nvSpPr>
        <p:spPr/>
        <p:txBody>
          <a:bodyPr/>
          <a:lstStyle/>
          <a:p>
            <a:r>
              <a:rPr lang="en-GB" dirty="0"/>
              <a:t>Background and </a:t>
            </a:r>
            <a:r>
              <a:rPr lang="hr-HR" dirty="0"/>
              <a:t>M</a:t>
            </a:r>
            <a:r>
              <a:rPr lang="en-GB" dirty="0" err="1"/>
              <a:t>otivation</a:t>
            </a:r>
            <a:endParaRPr lang="en-GB" dirty="0"/>
          </a:p>
        </p:txBody>
      </p:sp>
      <p:sp>
        <p:nvSpPr>
          <p:cNvPr id="6" name="Content Placeholder 5">
            <a:extLst>
              <a:ext uri="{FF2B5EF4-FFF2-40B4-BE49-F238E27FC236}">
                <a16:creationId xmlns:a16="http://schemas.microsoft.com/office/drawing/2014/main" id="{3F6ABE7F-AB0E-46D4-80AA-006A9ACA0F7B}"/>
              </a:ext>
            </a:extLst>
          </p:cNvPr>
          <p:cNvSpPr>
            <a:spLocks noGrp="1"/>
          </p:cNvSpPr>
          <p:nvPr>
            <p:ph idx="1"/>
          </p:nvPr>
        </p:nvSpPr>
        <p:spPr>
          <a:xfrm>
            <a:off x="838200" y="1825625"/>
            <a:ext cx="7279745" cy="4351338"/>
          </a:xfrm>
        </p:spPr>
        <p:txBody>
          <a:bodyPr>
            <a:normAutofit/>
          </a:bodyPr>
          <a:lstStyle/>
          <a:p>
            <a:r>
              <a:rPr lang="en-US" dirty="0"/>
              <a:t>IDEA/OPPORTUNITY:</a:t>
            </a:r>
            <a:endParaRPr lang="hr-HR" dirty="0"/>
          </a:p>
          <a:p>
            <a:pPr lvl="1"/>
            <a:r>
              <a:rPr lang="en-US" dirty="0"/>
              <a:t>Extreme demand in EU for highly skilled engineers</a:t>
            </a:r>
          </a:p>
          <a:p>
            <a:r>
              <a:rPr lang="en-US" dirty="0"/>
              <a:t>IMPACT:</a:t>
            </a:r>
          </a:p>
          <a:p>
            <a:pPr lvl="1"/>
            <a:r>
              <a:rPr lang="en-US" b="1" dirty="0"/>
              <a:t>Multinational companies </a:t>
            </a:r>
            <a:r>
              <a:rPr lang="en-US" dirty="0"/>
              <a:t>(100 000+ employees) </a:t>
            </a:r>
          </a:p>
          <a:p>
            <a:pPr lvl="1"/>
            <a:r>
              <a:rPr lang="en-US" dirty="0"/>
              <a:t>100 000+ new </a:t>
            </a:r>
            <a:r>
              <a:rPr lang="en-US" b="1" dirty="0"/>
              <a:t>start-up companies</a:t>
            </a:r>
          </a:p>
          <a:p>
            <a:r>
              <a:rPr lang="en-US" dirty="0"/>
              <a:t>CHALLENGE:</a:t>
            </a:r>
          </a:p>
          <a:p>
            <a:pPr lvl="1"/>
            <a:r>
              <a:rPr lang="en-US" dirty="0"/>
              <a:t>(Re-)define the </a:t>
            </a:r>
            <a:r>
              <a:rPr lang="en-US" b="1" dirty="0"/>
              <a:t>ICT engineer</a:t>
            </a:r>
          </a:p>
          <a:p>
            <a:pPr lvl="1"/>
            <a:r>
              <a:rPr lang="en-US" dirty="0"/>
              <a:t>Define and execute education in the form of an </a:t>
            </a:r>
            <a:r>
              <a:rPr lang="hr-HR" dirty="0"/>
              <a:t>intensive </a:t>
            </a:r>
            <a:r>
              <a:rPr lang="en-US" dirty="0"/>
              <a:t>study program</a:t>
            </a:r>
          </a:p>
        </p:txBody>
      </p:sp>
      <p:sp>
        <p:nvSpPr>
          <p:cNvPr id="4" name="Slide Number Placeholder 3">
            <a:extLst>
              <a:ext uri="{FF2B5EF4-FFF2-40B4-BE49-F238E27FC236}">
                <a16:creationId xmlns:a16="http://schemas.microsoft.com/office/drawing/2014/main" id="{2F555592-A9D6-4A33-A13E-430615293277}"/>
              </a:ext>
            </a:extLst>
          </p:cNvPr>
          <p:cNvSpPr>
            <a:spLocks noGrp="1"/>
          </p:cNvSpPr>
          <p:nvPr>
            <p:ph type="sldNum" sz="quarter" idx="12"/>
          </p:nvPr>
        </p:nvSpPr>
        <p:spPr/>
        <p:txBody>
          <a:bodyPr/>
          <a:lstStyle/>
          <a:p>
            <a:fld id="{6BB1A972-E430-455B-9B76-20FAB8C644B7}" type="slidenum">
              <a:rPr lang="hr-HR" smtClean="0"/>
              <a:t>10</a:t>
            </a:fld>
            <a:endParaRPr lang="hr-HR"/>
          </a:p>
        </p:txBody>
      </p:sp>
      <p:sp>
        <p:nvSpPr>
          <p:cNvPr id="12" name="TextBox 11">
            <a:extLst>
              <a:ext uri="{FF2B5EF4-FFF2-40B4-BE49-F238E27FC236}">
                <a16:creationId xmlns:a16="http://schemas.microsoft.com/office/drawing/2014/main" id="{80D7BF97-F20A-42A4-B5F5-78D68E8DB748}"/>
              </a:ext>
            </a:extLst>
          </p:cNvPr>
          <p:cNvSpPr txBox="1"/>
          <p:nvPr/>
        </p:nvSpPr>
        <p:spPr>
          <a:xfrm rot="5400000">
            <a:off x="8193471" y="2292285"/>
            <a:ext cx="2184955" cy="369332"/>
          </a:xfrm>
          <a:prstGeom prst="rect">
            <a:avLst/>
          </a:prstGeom>
          <a:noFill/>
          <a:ln w="12700">
            <a:solidFill>
              <a:srgbClr val="486CA9"/>
            </a:solidFill>
          </a:ln>
        </p:spPr>
        <p:txBody>
          <a:bodyPr wrap="square" rtlCol="0">
            <a:spAutoFit/>
          </a:bodyPr>
          <a:lstStyle/>
          <a:p>
            <a:pPr algn="ctr"/>
            <a:r>
              <a:rPr lang="hr-HR" dirty="0"/>
              <a:t>TECHNICAL</a:t>
            </a:r>
          </a:p>
        </p:txBody>
      </p:sp>
      <p:sp>
        <p:nvSpPr>
          <p:cNvPr id="13" name="TextBox 12">
            <a:extLst>
              <a:ext uri="{FF2B5EF4-FFF2-40B4-BE49-F238E27FC236}">
                <a16:creationId xmlns:a16="http://schemas.microsoft.com/office/drawing/2014/main" id="{03C004B0-3683-46E0-90D3-A583DF81C6FC}"/>
              </a:ext>
            </a:extLst>
          </p:cNvPr>
          <p:cNvSpPr txBox="1"/>
          <p:nvPr/>
        </p:nvSpPr>
        <p:spPr>
          <a:xfrm>
            <a:off x="9101283" y="3569426"/>
            <a:ext cx="2568785" cy="369332"/>
          </a:xfrm>
          <a:prstGeom prst="rect">
            <a:avLst/>
          </a:prstGeom>
          <a:noFill/>
          <a:ln w="12700">
            <a:solidFill>
              <a:srgbClr val="486CA9"/>
            </a:solidFill>
          </a:ln>
        </p:spPr>
        <p:txBody>
          <a:bodyPr wrap="square" rtlCol="0">
            <a:spAutoFit/>
          </a:bodyPr>
          <a:lstStyle/>
          <a:p>
            <a:pPr algn="ctr"/>
            <a:r>
              <a:rPr lang="hr-HR" dirty="0"/>
              <a:t>MANAGEMENT</a:t>
            </a:r>
          </a:p>
        </p:txBody>
      </p:sp>
      <p:sp>
        <p:nvSpPr>
          <p:cNvPr id="14" name="TextBox 13">
            <a:extLst>
              <a:ext uri="{FF2B5EF4-FFF2-40B4-BE49-F238E27FC236}">
                <a16:creationId xmlns:a16="http://schemas.microsoft.com/office/drawing/2014/main" id="{521FF023-AC99-4BDD-B533-7F8990F9A489}"/>
              </a:ext>
            </a:extLst>
          </p:cNvPr>
          <p:cNvSpPr txBox="1"/>
          <p:nvPr/>
        </p:nvSpPr>
        <p:spPr>
          <a:xfrm rot="5400000">
            <a:off x="10392926" y="2292286"/>
            <a:ext cx="2184952" cy="369332"/>
          </a:xfrm>
          <a:prstGeom prst="rect">
            <a:avLst/>
          </a:prstGeom>
          <a:noFill/>
          <a:ln w="12700">
            <a:solidFill>
              <a:srgbClr val="486CA9"/>
            </a:solidFill>
          </a:ln>
        </p:spPr>
        <p:txBody>
          <a:bodyPr wrap="square" rtlCol="0">
            <a:spAutoFit/>
          </a:bodyPr>
          <a:lstStyle/>
          <a:p>
            <a:pPr algn="ctr"/>
            <a:r>
              <a:rPr lang="hr-HR" dirty="0"/>
              <a:t>SOCIETAL RESP.</a:t>
            </a:r>
          </a:p>
        </p:txBody>
      </p:sp>
      <p:sp>
        <p:nvSpPr>
          <p:cNvPr id="15" name="TextBox 14">
            <a:extLst>
              <a:ext uri="{FF2B5EF4-FFF2-40B4-BE49-F238E27FC236}">
                <a16:creationId xmlns:a16="http://schemas.microsoft.com/office/drawing/2014/main" id="{D9397A8B-34A6-41D8-95C1-054162B82EB8}"/>
              </a:ext>
            </a:extLst>
          </p:cNvPr>
          <p:cNvSpPr txBox="1"/>
          <p:nvPr/>
        </p:nvSpPr>
        <p:spPr>
          <a:xfrm>
            <a:off x="9105180" y="991549"/>
            <a:ext cx="2522615" cy="369332"/>
          </a:xfrm>
          <a:prstGeom prst="rect">
            <a:avLst/>
          </a:prstGeom>
          <a:solidFill>
            <a:schemeClr val="bg1"/>
          </a:solidFill>
          <a:ln>
            <a:noFill/>
          </a:ln>
        </p:spPr>
        <p:txBody>
          <a:bodyPr wrap="square" rtlCol="0">
            <a:spAutoFit/>
          </a:bodyPr>
          <a:lstStyle/>
          <a:p>
            <a:pPr algn="ctr"/>
            <a:r>
              <a:rPr lang="hr-HR" b="1" dirty="0">
                <a:solidFill>
                  <a:srgbClr val="486CA9"/>
                </a:solidFill>
              </a:rPr>
              <a:t>TeamSoc21 ICT Engineer</a:t>
            </a:r>
          </a:p>
        </p:txBody>
      </p:sp>
      <p:pic>
        <p:nvPicPr>
          <p:cNvPr id="11" name="Picture 10">
            <a:extLst>
              <a:ext uri="{FF2B5EF4-FFF2-40B4-BE49-F238E27FC236}">
                <a16:creationId xmlns:a16="http://schemas.microsoft.com/office/drawing/2014/main" id="{8CFF046B-615D-419B-947E-D475D5CC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5" y="1405342"/>
            <a:ext cx="1826221" cy="2148495"/>
          </a:xfrm>
          <a:prstGeom prst="rect">
            <a:avLst/>
          </a:prstGeom>
          <a:ln w="38100">
            <a:solidFill>
              <a:srgbClr val="E33F64"/>
            </a:solidFill>
          </a:ln>
        </p:spPr>
      </p:pic>
      <p:pic>
        <p:nvPicPr>
          <p:cNvPr id="3" name="Picture 2">
            <a:extLst>
              <a:ext uri="{FF2B5EF4-FFF2-40B4-BE49-F238E27FC236}">
                <a16:creationId xmlns:a16="http://schemas.microsoft.com/office/drawing/2014/main" id="{1B78EB08-B6C7-4538-A6FF-B89FAFD0D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009" y="937846"/>
            <a:ext cx="3791642" cy="3790388"/>
          </a:xfrm>
          <a:prstGeom prst="rect">
            <a:avLst/>
          </a:prstGeom>
        </p:spPr>
      </p:pic>
      <p:sp>
        <p:nvSpPr>
          <p:cNvPr id="2" name="TextBox 1">
            <a:extLst>
              <a:ext uri="{FF2B5EF4-FFF2-40B4-BE49-F238E27FC236}">
                <a16:creationId xmlns:a16="http://schemas.microsoft.com/office/drawing/2014/main" id="{F9855D21-FD89-4B3F-9C6A-919249BF55E1}"/>
              </a:ext>
            </a:extLst>
          </p:cNvPr>
          <p:cNvSpPr txBox="1"/>
          <p:nvPr/>
        </p:nvSpPr>
        <p:spPr>
          <a:xfrm>
            <a:off x="8171009" y="4895273"/>
            <a:ext cx="3725427" cy="923330"/>
          </a:xfrm>
          <a:prstGeom prst="rect">
            <a:avLst/>
          </a:prstGeom>
          <a:noFill/>
        </p:spPr>
        <p:txBody>
          <a:bodyPr wrap="square" rtlCol="0">
            <a:spAutoFit/>
          </a:bodyPr>
          <a:lstStyle/>
          <a:p>
            <a:r>
              <a:rPr lang="en-US" dirty="0"/>
              <a:t>The project was brainstormed during the 2nd INNOSOC multiplier event in December 2016 (Valencia, Spain).</a:t>
            </a:r>
          </a:p>
        </p:txBody>
      </p:sp>
    </p:spTree>
    <p:extLst>
      <p:ext uri="{BB962C8B-B14F-4D97-AF65-F5344CB8AC3E}">
        <p14:creationId xmlns:p14="http://schemas.microsoft.com/office/powerpoint/2010/main" val="4463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294929-D26C-4D44-A04A-9F7EBB339735}"/>
              </a:ext>
            </a:extLst>
          </p:cNvPr>
          <p:cNvSpPr>
            <a:spLocks noGrp="1"/>
          </p:cNvSpPr>
          <p:nvPr>
            <p:ph type="title"/>
          </p:nvPr>
        </p:nvSpPr>
        <p:spPr/>
        <p:txBody>
          <a:bodyPr/>
          <a:lstStyle/>
          <a:p>
            <a:r>
              <a:rPr lang="hr-HR" dirty="0"/>
              <a:t>Our approach</a:t>
            </a:r>
          </a:p>
        </p:txBody>
      </p:sp>
      <p:sp>
        <p:nvSpPr>
          <p:cNvPr id="6" name="Content Placeholder 5">
            <a:extLst>
              <a:ext uri="{FF2B5EF4-FFF2-40B4-BE49-F238E27FC236}">
                <a16:creationId xmlns:a16="http://schemas.microsoft.com/office/drawing/2014/main" id="{3F6ABE7F-AB0E-46D4-80AA-006A9ACA0F7B}"/>
              </a:ext>
            </a:extLst>
          </p:cNvPr>
          <p:cNvSpPr>
            <a:spLocks noGrp="1"/>
          </p:cNvSpPr>
          <p:nvPr>
            <p:ph idx="1"/>
          </p:nvPr>
        </p:nvSpPr>
        <p:spPr>
          <a:xfrm>
            <a:off x="838200" y="1825625"/>
            <a:ext cx="9868711" cy="4351338"/>
          </a:xfrm>
        </p:spPr>
        <p:txBody>
          <a:bodyPr>
            <a:normAutofit fontScale="92500" lnSpcReduction="10000"/>
          </a:bodyPr>
          <a:lstStyle/>
          <a:p>
            <a:pPr marL="0" indent="0" algn="ctr">
              <a:buNone/>
            </a:pPr>
            <a:r>
              <a:rPr lang="en-US" dirty="0"/>
              <a:t>"The ICT Engineer of the 21st Century: Mastering Technical Competencies, Management Skills, and Societal Responsibilities (T</a:t>
            </a:r>
            <a:r>
              <a:rPr lang="hr-HR" dirty="0"/>
              <a:t>eam</a:t>
            </a:r>
            <a:r>
              <a:rPr lang="en-US" dirty="0"/>
              <a:t>S</a:t>
            </a:r>
            <a:r>
              <a:rPr lang="hr-HR" dirty="0"/>
              <a:t>oc</a:t>
            </a:r>
            <a:r>
              <a:rPr lang="en-US" dirty="0"/>
              <a:t>21)" </a:t>
            </a:r>
            <a:endParaRPr lang="hr-HR" dirty="0"/>
          </a:p>
          <a:p>
            <a:pPr marL="457200" lvl="1" indent="0">
              <a:buNone/>
            </a:pPr>
            <a:r>
              <a:rPr lang="hr-HR" dirty="0" err="1"/>
              <a:t>Timeframe</a:t>
            </a:r>
            <a:r>
              <a:rPr lang="hr-HR" dirty="0"/>
              <a:t>: </a:t>
            </a:r>
            <a:r>
              <a:rPr lang="en-GB" dirty="0"/>
              <a:t>1/9/2017-31/8/2019</a:t>
            </a:r>
          </a:p>
          <a:p>
            <a:pPr marL="457200" lvl="1" indent="0">
              <a:buNone/>
            </a:pPr>
            <a:r>
              <a:rPr lang="hr-HR" dirty="0"/>
              <a:t>Budget: </a:t>
            </a:r>
            <a:r>
              <a:rPr lang="en-GB" dirty="0"/>
              <a:t>224,137.00 EUR</a:t>
            </a:r>
            <a:endParaRPr lang="hr-HR" dirty="0"/>
          </a:p>
          <a:p>
            <a:r>
              <a:rPr lang="hr-HR" dirty="0"/>
              <a:t>GOAL</a:t>
            </a:r>
            <a:r>
              <a:rPr lang="en-US" dirty="0"/>
              <a:t>: </a:t>
            </a:r>
            <a:endParaRPr lang="hr-HR" dirty="0"/>
          </a:p>
          <a:p>
            <a:pPr marL="0" indent="0" algn="ctr">
              <a:buNone/>
            </a:pPr>
            <a:r>
              <a:rPr lang="en-US" dirty="0"/>
              <a:t>“</a:t>
            </a:r>
            <a:r>
              <a:rPr lang="hr-HR" dirty="0"/>
              <a:t>set </a:t>
            </a:r>
            <a:r>
              <a:rPr lang="hr-HR" dirty="0" err="1"/>
              <a:t>up</a:t>
            </a:r>
            <a:r>
              <a:rPr lang="hr-HR" dirty="0"/>
              <a:t> </a:t>
            </a:r>
            <a:r>
              <a:rPr lang="en-US" i="1" dirty="0"/>
              <a:t>a </a:t>
            </a:r>
            <a:r>
              <a:rPr lang="en-US" b="1" i="1" dirty="0"/>
              <a:t>transnational multidisciplinary intensive study program </a:t>
            </a:r>
            <a:r>
              <a:rPr lang="en-US" i="1" dirty="0"/>
              <a:t>in the field of </a:t>
            </a:r>
            <a:r>
              <a:rPr lang="en-US" b="1" i="1" dirty="0"/>
              <a:t>ICT-based entrepreneurship</a:t>
            </a:r>
            <a:r>
              <a:rPr lang="en-US" b="1" dirty="0"/>
              <a:t>”</a:t>
            </a:r>
            <a:endParaRPr lang="hr-HR" dirty="0"/>
          </a:p>
          <a:p>
            <a:r>
              <a:rPr lang="hr-HR" dirty="0" err="1"/>
              <a:t>Key</a:t>
            </a:r>
            <a:r>
              <a:rPr lang="hr-HR" dirty="0"/>
              <a:t> </a:t>
            </a:r>
            <a:r>
              <a:rPr lang="hr-HR" dirty="0" err="1"/>
              <a:t>mechanisms</a:t>
            </a:r>
            <a:r>
              <a:rPr lang="hr-HR" dirty="0"/>
              <a:t>:</a:t>
            </a:r>
          </a:p>
          <a:p>
            <a:pPr lvl="1"/>
            <a:r>
              <a:rPr lang="hr-HR" dirty="0"/>
              <a:t>student </a:t>
            </a:r>
            <a:r>
              <a:rPr lang="hr-HR" dirty="0" err="1"/>
              <a:t>teams</a:t>
            </a:r>
            <a:r>
              <a:rPr lang="hr-HR" dirty="0"/>
              <a:t> </a:t>
            </a:r>
            <a:r>
              <a:rPr lang="hr-HR" dirty="0" err="1"/>
              <a:t>with</a:t>
            </a:r>
            <a:r>
              <a:rPr lang="hr-HR" dirty="0"/>
              <a:t> </a:t>
            </a:r>
            <a:r>
              <a:rPr lang="hr-HR" dirty="0" err="1"/>
              <a:t>an</a:t>
            </a:r>
            <a:r>
              <a:rPr lang="hr-HR" dirty="0"/>
              <a:t> </a:t>
            </a:r>
            <a:r>
              <a:rPr lang="hr-HR" dirty="0" err="1"/>
              <a:t>expert</a:t>
            </a:r>
            <a:r>
              <a:rPr lang="hr-HR" dirty="0"/>
              <a:t> </a:t>
            </a:r>
            <a:r>
              <a:rPr lang="hr-HR" dirty="0" err="1"/>
              <a:t>guidance</a:t>
            </a:r>
            <a:r>
              <a:rPr lang="hr-HR" dirty="0"/>
              <a:t> (</a:t>
            </a:r>
            <a:r>
              <a:rPr lang="hr-HR" dirty="0" err="1"/>
              <a:t>entrepreneurial</a:t>
            </a:r>
            <a:r>
              <a:rPr lang="hr-HR" dirty="0"/>
              <a:t> </a:t>
            </a:r>
            <a:r>
              <a:rPr lang="hr-HR" dirty="0" err="1"/>
              <a:t>cases</a:t>
            </a:r>
            <a:r>
              <a:rPr lang="hr-HR" dirty="0"/>
              <a:t>)</a:t>
            </a:r>
          </a:p>
          <a:p>
            <a:pPr lvl="1"/>
            <a:r>
              <a:rPr lang="hr-HR" dirty="0" err="1"/>
              <a:t>blended</a:t>
            </a:r>
            <a:r>
              <a:rPr lang="hr-HR" dirty="0"/>
              <a:t> </a:t>
            </a:r>
            <a:r>
              <a:rPr lang="hr-HR" dirty="0" err="1"/>
              <a:t>mobility</a:t>
            </a:r>
            <a:r>
              <a:rPr lang="hr-HR" dirty="0"/>
              <a:t> (</a:t>
            </a:r>
            <a:r>
              <a:rPr lang="hr-HR" dirty="0" err="1"/>
              <a:t>virtual</a:t>
            </a:r>
            <a:r>
              <a:rPr lang="hr-HR" dirty="0"/>
              <a:t> </a:t>
            </a:r>
            <a:r>
              <a:rPr lang="hr-HR" dirty="0" err="1"/>
              <a:t>and</a:t>
            </a:r>
            <a:r>
              <a:rPr lang="hr-HR" dirty="0"/>
              <a:t> </a:t>
            </a:r>
            <a:r>
              <a:rPr lang="hr-HR" dirty="0" err="1"/>
              <a:t>physical</a:t>
            </a:r>
            <a:r>
              <a:rPr lang="hr-HR" dirty="0"/>
              <a:t> </a:t>
            </a:r>
            <a:r>
              <a:rPr lang="hr-HR" dirty="0" err="1"/>
              <a:t>mobility</a:t>
            </a:r>
            <a:r>
              <a:rPr lang="hr-HR" dirty="0"/>
              <a:t>)</a:t>
            </a:r>
          </a:p>
          <a:p>
            <a:pPr lvl="1"/>
            <a:r>
              <a:rPr lang="hr-HR" dirty="0" err="1"/>
              <a:t>build</a:t>
            </a:r>
            <a:r>
              <a:rPr lang="hr-HR" dirty="0"/>
              <a:t> </a:t>
            </a:r>
            <a:r>
              <a:rPr lang="hr-HR" dirty="0" err="1"/>
              <a:t>upon</a:t>
            </a:r>
            <a:r>
              <a:rPr lang="hr-HR" dirty="0"/>
              <a:t> </a:t>
            </a:r>
            <a:r>
              <a:rPr lang="hr-HR" dirty="0" err="1"/>
              <a:t>good</a:t>
            </a:r>
            <a:r>
              <a:rPr lang="hr-HR" dirty="0"/>
              <a:t> </a:t>
            </a:r>
            <a:r>
              <a:rPr lang="hr-HR" dirty="0" err="1"/>
              <a:t>practices</a:t>
            </a:r>
            <a:r>
              <a:rPr lang="hr-HR" dirty="0"/>
              <a:t> </a:t>
            </a:r>
            <a:r>
              <a:rPr lang="hr-HR" dirty="0" err="1"/>
              <a:t>from</a:t>
            </a:r>
            <a:r>
              <a:rPr lang="hr-HR" dirty="0"/>
              <a:t> </a:t>
            </a:r>
            <a:r>
              <a:rPr lang="hr-HR" dirty="0" err="1"/>
              <a:t>the</a:t>
            </a:r>
            <a:r>
              <a:rPr lang="hr-HR" dirty="0"/>
              <a:t> </a:t>
            </a:r>
            <a:r>
              <a:rPr lang="hr-HR" dirty="0" err="1"/>
              <a:t>previous</a:t>
            </a:r>
            <a:r>
              <a:rPr lang="hr-HR" dirty="0"/>
              <a:t> </a:t>
            </a:r>
            <a:r>
              <a:rPr lang="hr-HR" dirty="0" err="1"/>
              <a:t>project</a:t>
            </a:r>
            <a:r>
              <a:rPr lang="hr-HR" dirty="0"/>
              <a:t> (INNOSOC)</a:t>
            </a:r>
          </a:p>
          <a:p>
            <a:pPr marL="0" indent="0" algn="ctr">
              <a:buNone/>
            </a:pPr>
            <a:endParaRPr lang="hr-HR" dirty="0"/>
          </a:p>
          <a:p>
            <a:pPr lvl="1"/>
            <a:endParaRPr lang="en-US" dirty="0"/>
          </a:p>
        </p:txBody>
      </p:sp>
      <p:sp>
        <p:nvSpPr>
          <p:cNvPr id="4" name="Slide Number Placeholder 3">
            <a:extLst>
              <a:ext uri="{FF2B5EF4-FFF2-40B4-BE49-F238E27FC236}">
                <a16:creationId xmlns:a16="http://schemas.microsoft.com/office/drawing/2014/main" id="{2F555592-A9D6-4A33-A13E-430615293277}"/>
              </a:ext>
            </a:extLst>
          </p:cNvPr>
          <p:cNvSpPr>
            <a:spLocks noGrp="1"/>
          </p:cNvSpPr>
          <p:nvPr>
            <p:ph type="sldNum" sz="quarter" idx="12"/>
          </p:nvPr>
        </p:nvSpPr>
        <p:spPr/>
        <p:txBody>
          <a:bodyPr/>
          <a:lstStyle/>
          <a:p>
            <a:fld id="{6BB1A972-E430-455B-9B76-20FAB8C644B7}" type="slidenum">
              <a:rPr lang="hr-HR" smtClean="0"/>
              <a:t>11</a:t>
            </a:fld>
            <a:endParaRPr lang="hr-HR"/>
          </a:p>
        </p:txBody>
      </p:sp>
      <p:pic>
        <p:nvPicPr>
          <p:cNvPr id="10" name="Picture 9">
            <a:extLst>
              <a:ext uri="{FF2B5EF4-FFF2-40B4-BE49-F238E27FC236}">
                <a16:creationId xmlns:a16="http://schemas.microsoft.com/office/drawing/2014/main" id="{94249252-D35C-4330-8FB6-09CB984D8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243" y="4647781"/>
            <a:ext cx="3040757" cy="1708569"/>
          </a:xfrm>
          <a:prstGeom prst="rect">
            <a:avLst/>
          </a:prstGeom>
        </p:spPr>
      </p:pic>
    </p:spTree>
    <p:extLst>
      <p:ext uri="{BB962C8B-B14F-4D97-AF65-F5344CB8AC3E}">
        <p14:creationId xmlns:p14="http://schemas.microsoft.com/office/powerpoint/2010/main" val="36046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Current consortium (TeamSoc21)</a:t>
            </a:r>
            <a:endParaRPr lang="hr-HR" dirty="0"/>
          </a:p>
        </p:txBody>
      </p:sp>
      <p:sp>
        <p:nvSpPr>
          <p:cNvPr id="5" name="Content Placeholder 4"/>
          <p:cNvSpPr>
            <a:spLocks noGrp="1"/>
          </p:cNvSpPr>
          <p:nvPr>
            <p:ph idx="1"/>
          </p:nvPr>
        </p:nvSpPr>
        <p:spPr>
          <a:xfrm>
            <a:off x="838200" y="1825625"/>
            <a:ext cx="7008779" cy="4351338"/>
          </a:xfrm>
        </p:spPr>
        <p:txBody>
          <a:bodyPr>
            <a:normAutofit/>
          </a:bodyPr>
          <a:lstStyle/>
          <a:p>
            <a:r>
              <a:rPr lang="en-GB" dirty="0"/>
              <a:t>11</a:t>
            </a:r>
            <a:r>
              <a:rPr lang="en-GB" b="1" dirty="0"/>
              <a:t>+1</a:t>
            </a:r>
            <a:r>
              <a:rPr lang="en-GB" dirty="0"/>
              <a:t> universities from 8 EU countries</a:t>
            </a:r>
          </a:p>
          <a:p>
            <a:pPr lvl="1"/>
            <a:r>
              <a:rPr lang="en-GB" dirty="0"/>
              <a:t>Bulgaria (Sofia </a:t>
            </a:r>
            <a:r>
              <a:rPr lang="hr-HR" dirty="0"/>
              <a:t>UTP</a:t>
            </a:r>
            <a:r>
              <a:rPr lang="en-GB" dirty="0"/>
              <a:t>, Sofia TU)</a:t>
            </a:r>
          </a:p>
          <a:p>
            <a:pPr lvl="1"/>
            <a:r>
              <a:rPr lang="en-GB" dirty="0"/>
              <a:t>Croatia (Zagreb, </a:t>
            </a:r>
            <a:r>
              <a:rPr lang="en-GB" b="1" dirty="0"/>
              <a:t>Osijek</a:t>
            </a:r>
            <a:r>
              <a:rPr lang="en-GB" dirty="0"/>
              <a:t>)</a:t>
            </a:r>
          </a:p>
          <a:p>
            <a:pPr lvl="1"/>
            <a:r>
              <a:rPr lang="en-GB" dirty="0"/>
              <a:t>France (Brest)</a:t>
            </a:r>
          </a:p>
          <a:p>
            <a:pPr lvl="1"/>
            <a:r>
              <a:rPr lang="en-GB" dirty="0"/>
              <a:t>Germany (Leipzig)</a:t>
            </a:r>
          </a:p>
          <a:p>
            <a:pPr lvl="1"/>
            <a:r>
              <a:rPr lang="en-GB" dirty="0"/>
              <a:t>Hungary (Gyor, Debrecen)</a:t>
            </a:r>
          </a:p>
          <a:p>
            <a:pPr lvl="1"/>
            <a:r>
              <a:rPr lang="en-GB" dirty="0"/>
              <a:t>Romania (Oradea)</a:t>
            </a:r>
          </a:p>
          <a:p>
            <a:pPr lvl="1"/>
            <a:r>
              <a:rPr lang="en-GB" dirty="0"/>
              <a:t>Slovakia (Kosice, </a:t>
            </a:r>
            <a:r>
              <a:rPr lang="en-GB" dirty="0" err="1"/>
              <a:t>Zilina</a:t>
            </a:r>
            <a:r>
              <a:rPr lang="en-GB" dirty="0"/>
              <a:t>)</a:t>
            </a:r>
          </a:p>
          <a:p>
            <a:pPr lvl="1"/>
            <a:r>
              <a:rPr lang="en-GB" dirty="0"/>
              <a:t>Spain (Valencia)</a:t>
            </a:r>
          </a:p>
        </p:txBody>
      </p:sp>
      <p:sp>
        <p:nvSpPr>
          <p:cNvPr id="6" name="Slide Number Placeholder 5"/>
          <p:cNvSpPr>
            <a:spLocks noGrp="1"/>
          </p:cNvSpPr>
          <p:nvPr>
            <p:ph type="sldNum" sz="quarter" idx="12"/>
          </p:nvPr>
        </p:nvSpPr>
        <p:spPr/>
        <p:txBody>
          <a:bodyPr/>
          <a:lstStyle/>
          <a:p>
            <a:fld id="{6BB1A972-E430-455B-9B76-20FAB8C644B7}" type="slidenum">
              <a:rPr lang="hr-HR" smtClean="0"/>
              <a:pPr/>
              <a:t>12</a:t>
            </a:fld>
            <a:endParaRPr lang="hr-H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178" y="1513784"/>
            <a:ext cx="3904056" cy="4317521"/>
          </a:xfrm>
          <a:prstGeom prst="rect">
            <a:avLst/>
          </a:prstGeom>
        </p:spPr>
      </p:pic>
    </p:spTree>
    <p:extLst>
      <p:ext uri="{BB962C8B-B14F-4D97-AF65-F5344CB8AC3E}">
        <p14:creationId xmlns:p14="http://schemas.microsoft.com/office/powerpoint/2010/main" val="418022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276D-8F79-4461-B1F5-9A6876F2C2DC}"/>
              </a:ext>
            </a:extLst>
          </p:cNvPr>
          <p:cNvSpPr>
            <a:spLocks noGrp="1"/>
          </p:cNvSpPr>
          <p:nvPr>
            <p:ph type="title"/>
          </p:nvPr>
        </p:nvSpPr>
        <p:spPr>
          <a:xfrm>
            <a:off x="838200" y="1302512"/>
            <a:ext cx="10515600" cy="535656"/>
          </a:xfrm>
        </p:spPr>
        <p:txBody>
          <a:bodyPr>
            <a:normAutofit fontScale="90000"/>
          </a:bodyPr>
          <a:lstStyle/>
          <a:p>
            <a:r>
              <a:rPr lang="hr-HR" dirty="0"/>
              <a:t>How? </a:t>
            </a:r>
            <a:r>
              <a:rPr lang="en-US" dirty="0"/>
              <a:t>Retain good practices from INNOSOC</a:t>
            </a:r>
            <a:r>
              <a:rPr lang="hr-HR" dirty="0"/>
              <a:t> </a:t>
            </a:r>
            <a:r>
              <a:rPr lang="hr-HR" dirty="0" err="1"/>
              <a:t>and</a:t>
            </a:r>
            <a:r>
              <a:rPr lang="hr-HR" dirty="0"/>
              <a:t> </a:t>
            </a:r>
            <a:r>
              <a:rPr lang="hr-HR" dirty="0" err="1"/>
              <a:t>adjust</a:t>
            </a:r>
            <a:r>
              <a:rPr lang="hr-HR" dirty="0"/>
              <a:t> </a:t>
            </a:r>
            <a:r>
              <a:rPr lang="en-US" dirty="0"/>
              <a:t>accordingly</a:t>
            </a:r>
            <a:br>
              <a:rPr lang="en-US" dirty="0"/>
            </a:br>
            <a:endParaRPr lang="en-US" dirty="0"/>
          </a:p>
        </p:txBody>
      </p:sp>
      <p:graphicFrame>
        <p:nvGraphicFramePr>
          <p:cNvPr id="6" name="Content Placeholder 5">
            <a:extLst>
              <a:ext uri="{FF2B5EF4-FFF2-40B4-BE49-F238E27FC236}">
                <a16:creationId xmlns:a16="http://schemas.microsoft.com/office/drawing/2014/main" id="{0EFEB315-87BB-4080-B057-615027DE4FD9}"/>
              </a:ext>
            </a:extLst>
          </p:cNvPr>
          <p:cNvGraphicFramePr>
            <a:graphicFrameLocks noGrp="1"/>
          </p:cNvGraphicFramePr>
          <p:nvPr>
            <p:ph idx="1"/>
            <p:extLst>
              <p:ext uri="{D42A27DB-BD31-4B8C-83A1-F6EECF244321}">
                <p14:modId xmlns:p14="http://schemas.microsoft.com/office/powerpoint/2010/main" val="1308010747"/>
              </p:ext>
            </p:extLst>
          </p:nvPr>
        </p:nvGraphicFramePr>
        <p:xfrm>
          <a:off x="2664543" y="1982940"/>
          <a:ext cx="6971070" cy="4284920"/>
        </p:xfrm>
        <a:graphic>
          <a:graphicData uri="http://schemas.openxmlformats.org/drawingml/2006/table">
            <a:tbl>
              <a:tblPr bandRow="1">
                <a:tableStyleId>{7E9639D4-E3E2-4D34-9284-5A2195B3D0D7}</a:tableStyleId>
              </a:tblPr>
              <a:tblGrid>
                <a:gridCol w="2280051">
                  <a:extLst>
                    <a:ext uri="{9D8B030D-6E8A-4147-A177-3AD203B41FA5}">
                      <a16:colId xmlns:a16="http://schemas.microsoft.com/office/drawing/2014/main" val="214974540"/>
                    </a:ext>
                  </a:extLst>
                </a:gridCol>
                <a:gridCol w="4691019">
                  <a:extLst>
                    <a:ext uri="{9D8B030D-6E8A-4147-A177-3AD203B41FA5}">
                      <a16:colId xmlns:a16="http://schemas.microsoft.com/office/drawing/2014/main" val="4152450658"/>
                    </a:ext>
                  </a:extLst>
                </a:gridCol>
              </a:tblGrid>
              <a:tr h="1781260">
                <a:tc>
                  <a:txBody>
                    <a:bodyPr/>
                    <a:lstStyle/>
                    <a:p>
                      <a:r>
                        <a:rPr lang="en-US" noProof="0" dirty="0"/>
                        <a:t>Consistent visual identity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430054"/>
                  </a:ext>
                </a:extLst>
              </a:tr>
              <a:tr h="1781260">
                <a:tc>
                  <a:txBody>
                    <a:bodyPr/>
                    <a:lstStyle/>
                    <a:p>
                      <a:r>
                        <a:rPr lang="en-US" noProof="0" dirty="0"/>
                        <a:t>Visibility </a:t>
                      </a:r>
                      <a:r>
                        <a:rPr lang="hr-HR" noProof="0" dirty="0"/>
                        <a:t>&amp; </a:t>
                      </a:r>
                      <a:r>
                        <a:rPr lang="en-US" noProof="0" dirty="0"/>
                        <a:t>dissemination</a:t>
                      </a:r>
                      <a:r>
                        <a:rPr lang="hr-HR" noProof="0" dirty="0"/>
                        <a:t> </a:t>
                      </a:r>
                      <a:r>
                        <a:rPr lang="en-US" noProof="0" dirty="0"/>
                        <a:t>channels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hr-HR" b="1" dirty="0" err="1"/>
                        <a:t>Website</a:t>
                      </a:r>
                      <a:r>
                        <a:rPr lang="hr-HR" dirty="0"/>
                        <a:t>: use </a:t>
                      </a:r>
                      <a:r>
                        <a:rPr lang="hr-HR" dirty="0" err="1"/>
                        <a:t>similar</a:t>
                      </a:r>
                      <a:r>
                        <a:rPr lang="hr-HR" dirty="0"/>
                        <a:t> </a:t>
                      </a:r>
                      <a:r>
                        <a:rPr lang="hr-HR" dirty="0" err="1"/>
                        <a:t>styling</a:t>
                      </a:r>
                      <a:r>
                        <a:rPr lang="hr-HR" dirty="0"/>
                        <a:t>, use </a:t>
                      </a:r>
                      <a:r>
                        <a:rPr lang="hr-HR" dirty="0" err="1"/>
                        <a:t>the</a:t>
                      </a:r>
                      <a:r>
                        <a:rPr lang="hr-HR" dirty="0"/>
                        <a:t> same </a:t>
                      </a:r>
                      <a:r>
                        <a:rPr lang="hr-HR" dirty="0" err="1"/>
                        <a:t>domain</a:t>
                      </a:r>
                      <a:r>
                        <a:rPr lang="hr-HR" dirty="0"/>
                        <a:t> (</a:t>
                      </a:r>
                      <a:r>
                        <a:rPr lang="hr-HR" dirty="0">
                          <a:hlinkClick r:id="rId2"/>
                        </a:rPr>
                        <a:t>http://sociallab.education</a:t>
                      </a:r>
                      <a:r>
                        <a:rPr lang="hr-HR" dirty="0"/>
                        <a:t>)</a:t>
                      </a:r>
                    </a:p>
                    <a:p>
                      <a:pPr marL="285750" indent="-285750">
                        <a:buFont typeface="Arial" panose="020B0604020202020204" pitchFamily="34" charset="0"/>
                        <a:buChar char="•"/>
                      </a:pPr>
                      <a:r>
                        <a:rPr lang="hr-HR" b="1" dirty="0" err="1"/>
                        <a:t>Youtube</a:t>
                      </a:r>
                      <a:r>
                        <a:rPr lang="hr-HR" b="0" dirty="0"/>
                        <a:t>: </a:t>
                      </a:r>
                      <a:r>
                        <a:rPr lang="hr-HR" b="0" dirty="0" err="1"/>
                        <a:t>reuse</a:t>
                      </a:r>
                      <a:r>
                        <a:rPr lang="hr-HR" b="0" dirty="0"/>
                        <a:t> </a:t>
                      </a:r>
                      <a:r>
                        <a:rPr lang="hr-HR" b="0" dirty="0" err="1"/>
                        <a:t>the</a:t>
                      </a:r>
                      <a:r>
                        <a:rPr lang="hr-HR" b="0" dirty="0"/>
                        <a:t> </a:t>
                      </a:r>
                      <a:r>
                        <a:rPr lang="hr-HR" b="0" dirty="0" err="1"/>
                        <a:t>channel</a:t>
                      </a:r>
                      <a:r>
                        <a:rPr lang="hr-HR" b="0" dirty="0"/>
                        <a:t> </a:t>
                      </a:r>
                      <a:r>
                        <a:rPr lang="hr-HR" b="0" dirty="0" err="1"/>
                        <a:t>from</a:t>
                      </a:r>
                      <a:r>
                        <a:rPr lang="hr-HR" b="0" dirty="0"/>
                        <a:t> INNOSOC</a:t>
                      </a:r>
                    </a:p>
                    <a:p>
                      <a:pPr marL="285750" indent="-285750">
                        <a:buFont typeface="Arial" panose="020B0604020202020204" pitchFamily="34" charset="0"/>
                        <a:buChar char="•"/>
                      </a:pPr>
                      <a:r>
                        <a:rPr lang="hr-HR" b="1" dirty="0"/>
                        <a:t>Twitter</a:t>
                      </a:r>
                      <a:r>
                        <a:rPr lang="hr-HR" dirty="0"/>
                        <a:t>: </a:t>
                      </a:r>
                      <a:r>
                        <a:rPr lang="hr-HR" dirty="0" err="1"/>
                        <a:t>impact</a:t>
                      </a:r>
                      <a:r>
                        <a:rPr lang="hr-HR" dirty="0"/>
                        <a:t> </a:t>
                      </a:r>
                      <a:r>
                        <a:rPr lang="hr-HR" dirty="0" err="1"/>
                        <a:t>and</a:t>
                      </a:r>
                      <a:r>
                        <a:rPr lang="hr-HR" dirty="0"/>
                        <a:t> </a:t>
                      </a:r>
                      <a:r>
                        <a:rPr lang="hr-HR" dirty="0" err="1"/>
                        <a:t>reach</a:t>
                      </a:r>
                      <a:r>
                        <a:rPr lang="hr-HR" dirty="0"/>
                        <a:t> </a:t>
                      </a:r>
                      <a:r>
                        <a:rPr lang="hr-HR" dirty="0" err="1"/>
                        <a:t>was</a:t>
                      </a:r>
                      <a:r>
                        <a:rPr lang="hr-HR" dirty="0"/>
                        <a:t> </a:t>
                      </a:r>
                      <a:r>
                        <a:rPr lang="hr-HR" dirty="0" err="1"/>
                        <a:t>low</a:t>
                      </a:r>
                      <a:r>
                        <a:rPr lang="hr-HR" dirty="0"/>
                        <a:t>, drop </a:t>
                      </a:r>
                      <a:r>
                        <a:rPr lang="hr-HR" dirty="0" err="1"/>
                        <a:t>it</a:t>
                      </a:r>
                      <a:endParaRPr lang="hr-HR" dirty="0"/>
                    </a:p>
                    <a:p>
                      <a:pPr marL="285750" indent="-285750">
                        <a:buFont typeface="Arial" panose="020B0604020202020204" pitchFamily="34" charset="0"/>
                        <a:buChar char="•"/>
                      </a:pPr>
                      <a:r>
                        <a:rPr lang="hr-HR" b="1" dirty="0" err="1"/>
                        <a:t>Instagram</a:t>
                      </a:r>
                      <a:r>
                        <a:rPr lang="hr-HR" dirty="0"/>
                        <a:t>: </a:t>
                      </a:r>
                      <a:r>
                        <a:rPr lang="hr-HR" dirty="0" err="1"/>
                        <a:t>introduce</a:t>
                      </a:r>
                      <a:r>
                        <a:rPr lang="hr-HR" dirty="0"/>
                        <a:t> #teamsoc21</a:t>
                      </a:r>
                    </a:p>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893809"/>
                  </a:ext>
                </a:extLst>
              </a:tr>
              <a:tr h="722400">
                <a:tc>
                  <a:txBody>
                    <a:bodyPr/>
                    <a:lstStyle/>
                    <a:p>
                      <a:r>
                        <a:rPr lang="hr-HR" dirty="0" err="1"/>
                        <a:t>Blended</a:t>
                      </a:r>
                      <a:r>
                        <a:rPr lang="hr-HR" dirty="0"/>
                        <a:t> </a:t>
                      </a:r>
                      <a:r>
                        <a:rPr lang="hr-HR" dirty="0" err="1"/>
                        <a:t>mobility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hr-HR" b="1" dirty="0"/>
                        <a:t>CHALLENGE</a:t>
                      </a:r>
                      <a:r>
                        <a:rPr lang="hr-HR" dirty="0"/>
                        <a:t>: </a:t>
                      </a:r>
                      <a:r>
                        <a:rPr lang="hr-HR" dirty="0" err="1"/>
                        <a:t>Entrepreneurial</a:t>
                      </a:r>
                      <a:r>
                        <a:rPr lang="hr-HR" dirty="0"/>
                        <a:t> </a:t>
                      </a:r>
                      <a:r>
                        <a:rPr lang="hr-HR" dirty="0" err="1"/>
                        <a:t>topics</a:t>
                      </a:r>
                      <a:endParaRPr lang="hr-HR" dirty="0"/>
                    </a:p>
                    <a:p>
                      <a:pPr marL="0" indent="0">
                        <a:buFont typeface="Arial" panose="020B0604020202020204" pitchFamily="34" charset="0"/>
                        <a:buNone/>
                      </a:pPr>
                      <a:r>
                        <a:rPr lang="hr-HR" b="1" dirty="0"/>
                        <a:t>SOLUTION</a:t>
                      </a:r>
                      <a:r>
                        <a:rPr lang="en-US" dirty="0"/>
                        <a:t>: acquire </a:t>
                      </a:r>
                      <a:r>
                        <a:rPr lang="en-US" b="1" dirty="0"/>
                        <a:t>external industry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826442"/>
                  </a:ext>
                </a:extLst>
              </a:tr>
            </a:tbl>
          </a:graphicData>
        </a:graphic>
      </p:graphicFrame>
      <p:sp>
        <p:nvSpPr>
          <p:cNvPr id="5" name="Slide Number Placeholder 4">
            <a:extLst>
              <a:ext uri="{FF2B5EF4-FFF2-40B4-BE49-F238E27FC236}">
                <a16:creationId xmlns:a16="http://schemas.microsoft.com/office/drawing/2014/main" id="{05351B11-B03F-4B68-9BC5-96D1508F6DAF}"/>
              </a:ext>
            </a:extLst>
          </p:cNvPr>
          <p:cNvSpPr>
            <a:spLocks noGrp="1"/>
          </p:cNvSpPr>
          <p:nvPr>
            <p:ph type="sldNum" sz="quarter" idx="12"/>
          </p:nvPr>
        </p:nvSpPr>
        <p:spPr/>
        <p:txBody>
          <a:bodyPr/>
          <a:lstStyle/>
          <a:p>
            <a:fld id="{AD9C827A-E1CC-4B95-AF23-566EC53ECA65}" type="slidenum">
              <a:rPr lang="en-US" smtClean="0"/>
              <a:t>13</a:t>
            </a:fld>
            <a:endParaRPr lang="en-US" dirty="0"/>
          </a:p>
        </p:txBody>
      </p:sp>
      <p:pic>
        <p:nvPicPr>
          <p:cNvPr id="7" name="Picture 6">
            <a:extLst>
              <a:ext uri="{FF2B5EF4-FFF2-40B4-BE49-F238E27FC236}">
                <a16:creationId xmlns:a16="http://schemas.microsoft.com/office/drawing/2014/main" id="{68B04AB4-12D0-4A10-8EC3-2C99BAAE5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10" y="2203536"/>
            <a:ext cx="2344325" cy="572952"/>
          </a:xfrm>
          <a:prstGeom prst="rect">
            <a:avLst/>
          </a:prstGeom>
        </p:spPr>
      </p:pic>
      <p:pic>
        <p:nvPicPr>
          <p:cNvPr id="8" name="Picture 7">
            <a:extLst>
              <a:ext uri="{FF2B5EF4-FFF2-40B4-BE49-F238E27FC236}">
                <a16:creationId xmlns:a16="http://schemas.microsoft.com/office/drawing/2014/main" id="{8DA1F7BA-95DF-4000-8BC7-97FF89EFF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599" y="2950255"/>
            <a:ext cx="3048000" cy="737419"/>
          </a:xfrm>
          <a:prstGeom prst="rect">
            <a:avLst/>
          </a:prstGeom>
        </p:spPr>
      </p:pic>
    </p:spTree>
    <p:extLst>
      <p:ext uri="{BB962C8B-B14F-4D97-AF65-F5344CB8AC3E}">
        <p14:creationId xmlns:p14="http://schemas.microsoft.com/office/powerpoint/2010/main" val="156277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8512-5C1D-45C8-B33B-903643944C0E}"/>
              </a:ext>
            </a:extLst>
          </p:cNvPr>
          <p:cNvSpPr>
            <a:spLocks noGrp="1"/>
          </p:cNvSpPr>
          <p:nvPr>
            <p:ph type="title"/>
          </p:nvPr>
        </p:nvSpPr>
        <p:spPr/>
        <p:txBody>
          <a:bodyPr>
            <a:normAutofit/>
          </a:bodyPr>
          <a:lstStyle/>
          <a:p>
            <a:r>
              <a:rPr lang="hr-HR" dirty="0" err="1"/>
              <a:t>Think</a:t>
            </a:r>
            <a:r>
              <a:rPr lang="hr-HR" dirty="0"/>
              <a:t> </a:t>
            </a:r>
            <a:r>
              <a:rPr lang="hr-HR" dirty="0" err="1"/>
              <a:t>about</a:t>
            </a:r>
            <a:r>
              <a:rPr lang="hr-HR" dirty="0"/>
              <a:t> s</a:t>
            </a:r>
            <a:r>
              <a:rPr lang="en-US" dirty="0" err="1"/>
              <a:t>ustainability</a:t>
            </a:r>
            <a:r>
              <a:rPr lang="en-US" dirty="0"/>
              <a:t>!</a:t>
            </a:r>
          </a:p>
        </p:txBody>
      </p:sp>
      <p:sp>
        <p:nvSpPr>
          <p:cNvPr id="3" name="Content Placeholder 2">
            <a:extLst>
              <a:ext uri="{FF2B5EF4-FFF2-40B4-BE49-F238E27FC236}">
                <a16:creationId xmlns:a16="http://schemas.microsoft.com/office/drawing/2014/main" id="{2A9737DD-DC8F-414C-B00B-29ACFA8FC2B4}"/>
              </a:ext>
            </a:extLst>
          </p:cNvPr>
          <p:cNvSpPr>
            <a:spLocks noGrp="1"/>
          </p:cNvSpPr>
          <p:nvPr>
            <p:ph idx="1"/>
          </p:nvPr>
        </p:nvSpPr>
        <p:spPr>
          <a:xfrm>
            <a:off x="838200" y="1825625"/>
            <a:ext cx="7225145" cy="4351338"/>
          </a:xfrm>
        </p:spPr>
        <p:txBody>
          <a:bodyPr>
            <a:normAutofit/>
          </a:bodyPr>
          <a:lstStyle/>
          <a:p>
            <a:r>
              <a:rPr lang="en-US" b="1" dirty="0"/>
              <a:t>Consortium-level - </a:t>
            </a:r>
            <a:r>
              <a:rPr lang="en-US" dirty="0"/>
              <a:t>15 years of experience!</a:t>
            </a:r>
          </a:p>
          <a:p>
            <a:r>
              <a:rPr lang="en-US" b="1" dirty="0"/>
              <a:t>Project-level</a:t>
            </a:r>
            <a:br>
              <a:rPr lang="en-US" dirty="0"/>
            </a:br>
            <a:r>
              <a:rPr lang="en-US" dirty="0"/>
              <a:t>stay relevant!</a:t>
            </a:r>
          </a:p>
          <a:p>
            <a:pPr lvl="1"/>
            <a:endParaRPr lang="en-US" dirty="0"/>
          </a:p>
          <a:p>
            <a:pPr lvl="1"/>
            <a:endParaRPr lang="en-US" dirty="0"/>
          </a:p>
          <a:p>
            <a:r>
              <a:rPr lang="en-US" b="1" dirty="0"/>
              <a:t>Output-level</a:t>
            </a:r>
            <a:br>
              <a:rPr lang="en-US" dirty="0"/>
            </a:br>
            <a:r>
              <a:rPr lang="en-US" dirty="0"/>
              <a:t>reinforce</a:t>
            </a:r>
            <a:br>
              <a:rPr lang="en-US" dirty="0"/>
            </a:br>
            <a:r>
              <a:rPr lang="en-US" dirty="0"/>
              <a:t>project results from</a:t>
            </a:r>
            <a:br>
              <a:rPr lang="en-US" dirty="0"/>
            </a:br>
            <a:r>
              <a:rPr lang="en-US" dirty="0"/>
              <a:t>previous projects</a:t>
            </a:r>
            <a:br>
              <a:rPr lang="en-US" dirty="0"/>
            </a:br>
            <a:r>
              <a:rPr lang="en-US" dirty="0"/>
              <a:t>in new projects!</a:t>
            </a:r>
          </a:p>
          <a:p>
            <a:endParaRPr lang="en-US" dirty="0"/>
          </a:p>
          <a:p>
            <a:pPr marL="0" indent="0">
              <a:buNone/>
            </a:pPr>
            <a:endParaRPr lang="en-US" dirty="0"/>
          </a:p>
        </p:txBody>
      </p:sp>
      <p:sp>
        <p:nvSpPr>
          <p:cNvPr id="16" name="Rectangle 15">
            <a:extLst>
              <a:ext uri="{FF2B5EF4-FFF2-40B4-BE49-F238E27FC236}">
                <a16:creationId xmlns:a16="http://schemas.microsoft.com/office/drawing/2014/main" id="{86EF85EE-0793-494B-A75A-78107EEE5426}"/>
              </a:ext>
            </a:extLst>
          </p:cNvPr>
          <p:cNvSpPr/>
          <p:nvPr/>
        </p:nvSpPr>
        <p:spPr>
          <a:xfrm>
            <a:off x="4275117" y="4180113"/>
            <a:ext cx="7718473" cy="2473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8F2541EE-241F-448C-9E82-1368CE3470EF}"/>
              </a:ext>
            </a:extLst>
          </p:cNvPr>
          <p:cNvSpPr/>
          <p:nvPr/>
        </p:nvSpPr>
        <p:spPr>
          <a:xfrm>
            <a:off x="4384281" y="5908011"/>
            <a:ext cx="2550909"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hr-HR" dirty="0"/>
              <a:t>TeamSoc21 2018 </a:t>
            </a:r>
            <a:r>
              <a:rPr lang="hr-HR" dirty="0" err="1"/>
              <a:t>Report</a:t>
            </a:r>
            <a:endParaRPr lang="hr-HR" dirty="0"/>
          </a:p>
          <a:p>
            <a:pPr algn="ctr"/>
            <a:r>
              <a:rPr lang="hr-HR" b="1" i="1" dirty="0"/>
              <a:t>https://goo.gl/KzV9dV</a:t>
            </a:r>
          </a:p>
        </p:txBody>
      </p:sp>
      <p:pic>
        <p:nvPicPr>
          <p:cNvPr id="8" name="Picture 7">
            <a:extLst>
              <a:ext uri="{FF2B5EF4-FFF2-40B4-BE49-F238E27FC236}">
                <a16:creationId xmlns:a16="http://schemas.microsoft.com/office/drawing/2014/main" id="{8DC7ED44-B958-4AC4-88E6-6CA77C04C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92626">
            <a:off x="5252812" y="4555969"/>
            <a:ext cx="914170" cy="1291663"/>
          </a:xfrm>
          <a:prstGeom prst="rect">
            <a:avLst/>
          </a:prstGeom>
        </p:spPr>
      </p:pic>
      <p:pic>
        <p:nvPicPr>
          <p:cNvPr id="9" name="Picture 8">
            <a:extLst>
              <a:ext uri="{FF2B5EF4-FFF2-40B4-BE49-F238E27FC236}">
                <a16:creationId xmlns:a16="http://schemas.microsoft.com/office/drawing/2014/main" id="{C38973FA-F9C2-4234-A33D-2B897B749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8085">
            <a:off x="10207118" y="4514425"/>
            <a:ext cx="931139" cy="1318655"/>
          </a:xfrm>
          <a:prstGeom prst="rect">
            <a:avLst/>
          </a:prstGeom>
        </p:spPr>
      </p:pic>
      <p:pic>
        <p:nvPicPr>
          <p:cNvPr id="10" name="Picture 9">
            <a:extLst>
              <a:ext uri="{FF2B5EF4-FFF2-40B4-BE49-F238E27FC236}">
                <a16:creationId xmlns:a16="http://schemas.microsoft.com/office/drawing/2014/main" id="{E9927FF0-A4E8-42FA-AC4C-FFAA0A70EE53}"/>
              </a:ext>
            </a:extLst>
          </p:cNvPr>
          <p:cNvPicPr>
            <a:picLocks noChangeAspect="1"/>
          </p:cNvPicPr>
          <p:nvPr/>
        </p:nvPicPr>
        <p:blipFill>
          <a:blip r:embed="rId4"/>
          <a:stretch>
            <a:fillRect/>
          </a:stretch>
        </p:blipFill>
        <p:spPr>
          <a:xfrm rot="605290">
            <a:off x="7734844" y="4487123"/>
            <a:ext cx="979342" cy="1385691"/>
          </a:xfrm>
          <a:prstGeom prst="rect">
            <a:avLst/>
          </a:prstGeom>
        </p:spPr>
      </p:pic>
      <p:sp>
        <p:nvSpPr>
          <p:cNvPr id="13" name="Rectangle 12">
            <a:extLst>
              <a:ext uri="{FF2B5EF4-FFF2-40B4-BE49-F238E27FC236}">
                <a16:creationId xmlns:a16="http://schemas.microsoft.com/office/drawing/2014/main" id="{34EB5947-5B69-44BF-A44E-80FB6ED47590}"/>
              </a:ext>
            </a:extLst>
          </p:cNvPr>
          <p:cNvSpPr/>
          <p:nvPr/>
        </p:nvSpPr>
        <p:spPr>
          <a:xfrm>
            <a:off x="7023555" y="5919363"/>
            <a:ext cx="2285369" cy="923330"/>
          </a:xfrm>
          <a:prstGeom prst="rect">
            <a:avLst/>
          </a:prstGeom>
        </p:spPr>
        <p:txBody>
          <a:bodyPr wrap="none">
            <a:spAutoFit/>
          </a:bodyPr>
          <a:lstStyle/>
          <a:p>
            <a:pPr algn="ctr"/>
            <a:r>
              <a:rPr lang="hr-HR" dirty="0"/>
              <a:t>INNOSOC 2017 </a:t>
            </a:r>
            <a:r>
              <a:rPr lang="hr-HR" dirty="0" err="1"/>
              <a:t>Report</a:t>
            </a:r>
            <a:endParaRPr lang="hr-HR" dirty="0"/>
          </a:p>
          <a:p>
            <a:pPr algn="ctr"/>
            <a:r>
              <a:rPr lang="hr-HR" b="1" i="1" dirty="0">
                <a:solidFill>
                  <a:prstClr val="black"/>
                </a:solidFill>
              </a:rPr>
              <a:t>http://goo.gl/IM6Gcs</a:t>
            </a:r>
          </a:p>
          <a:p>
            <a:pPr algn="ctr"/>
            <a:endParaRPr lang="en-US" dirty="0"/>
          </a:p>
        </p:txBody>
      </p:sp>
      <p:sp>
        <p:nvSpPr>
          <p:cNvPr id="14" name="Rectangle 13">
            <a:extLst>
              <a:ext uri="{FF2B5EF4-FFF2-40B4-BE49-F238E27FC236}">
                <a16:creationId xmlns:a16="http://schemas.microsoft.com/office/drawing/2014/main" id="{32D73205-69DA-4A81-B43B-8DB0AE6EFF46}"/>
              </a:ext>
            </a:extLst>
          </p:cNvPr>
          <p:cNvSpPr/>
          <p:nvPr/>
        </p:nvSpPr>
        <p:spPr>
          <a:xfrm>
            <a:off x="9532173" y="5968656"/>
            <a:ext cx="2366417" cy="646331"/>
          </a:xfrm>
          <a:prstGeom prst="rect">
            <a:avLst/>
          </a:prstGeom>
        </p:spPr>
        <p:txBody>
          <a:bodyPr wrap="none">
            <a:spAutoFit/>
          </a:bodyPr>
          <a:lstStyle/>
          <a:p>
            <a:pPr algn="ctr"/>
            <a:r>
              <a:rPr lang="hr-HR" dirty="0"/>
              <a:t>INNOSOC 2016 </a:t>
            </a:r>
            <a:r>
              <a:rPr lang="hr-HR" dirty="0" err="1"/>
              <a:t>Report</a:t>
            </a:r>
            <a:endParaRPr lang="hr-HR" dirty="0"/>
          </a:p>
          <a:p>
            <a:pPr algn="ctr"/>
            <a:r>
              <a:rPr lang="hr-HR" b="1" i="1" dirty="0">
                <a:solidFill>
                  <a:prstClr val="black"/>
                </a:solidFill>
              </a:rPr>
              <a:t>https://goo.gl/oGz95B</a:t>
            </a:r>
          </a:p>
        </p:txBody>
      </p:sp>
      <p:sp>
        <p:nvSpPr>
          <p:cNvPr id="17" name="Rectangle 16">
            <a:extLst>
              <a:ext uri="{FF2B5EF4-FFF2-40B4-BE49-F238E27FC236}">
                <a16:creationId xmlns:a16="http://schemas.microsoft.com/office/drawing/2014/main" id="{28F7885B-2767-4A1A-AA65-F0AEB1E1FC51}"/>
              </a:ext>
            </a:extLst>
          </p:cNvPr>
          <p:cNvSpPr/>
          <p:nvPr/>
        </p:nvSpPr>
        <p:spPr>
          <a:xfrm>
            <a:off x="4067801" y="3846744"/>
            <a:ext cx="2594749" cy="369332"/>
          </a:xfrm>
          <a:prstGeom prst="rect">
            <a:avLst/>
          </a:prstGeom>
        </p:spPr>
        <p:txBody>
          <a:bodyPr wrap="none">
            <a:spAutoFit/>
          </a:bodyPr>
          <a:lstStyle/>
          <a:p>
            <a:pPr algn="ctr"/>
            <a:r>
              <a:rPr lang="hr-HR" b="1" i="1" dirty="0" err="1"/>
              <a:t>e.g</a:t>
            </a:r>
            <a:r>
              <a:rPr lang="hr-HR" b="1" i="1" dirty="0"/>
              <a:t>. TeamSoc21 USB </a:t>
            </a:r>
            <a:r>
              <a:rPr lang="hr-HR" b="1" i="1" dirty="0" err="1"/>
              <a:t>stick</a:t>
            </a:r>
            <a:endParaRPr lang="hr-HR" b="1" i="1" dirty="0"/>
          </a:p>
        </p:txBody>
      </p:sp>
      <p:graphicFrame>
        <p:nvGraphicFramePr>
          <p:cNvPr id="18" name="Diagram 17">
            <a:extLst>
              <a:ext uri="{FF2B5EF4-FFF2-40B4-BE49-F238E27FC236}">
                <a16:creationId xmlns:a16="http://schemas.microsoft.com/office/drawing/2014/main" id="{B256F638-0BFE-4207-AF68-BB6569B550C2}"/>
              </a:ext>
            </a:extLst>
          </p:cNvPr>
          <p:cNvGraphicFramePr/>
          <p:nvPr>
            <p:extLst>
              <p:ext uri="{D42A27DB-BD31-4B8C-83A1-F6EECF244321}">
                <p14:modId xmlns:p14="http://schemas.microsoft.com/office/powerpoint/2010/main" val="2693457816"/>
              </p:ext>
            </p:extLst>
          </p:nvPr>
        </p:nvGraphicFramePr>
        <p:xfrm>
          <a:off x="4384281" y="2194144"/>
          <a:ext cx="6760117" cy="1598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297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56A93E-F915-4482-8C3F-872636F9A005}"/>
              </a:ext>
            </a:extLst>
          </p:cNvPr>
          <p:cNvPicPr>
            <a:picLocks noChangeAspect="1"/>
          </p:cNvPicPr>
          <p:nvPr/>
        </p:nvPicPr>
        <p:blipFill>
          <a:blip r:embed="rId2"/>
          <a:stretch>
            <a:fillRect/>
          </a:stretch>
        </p:blipFill>
        <p:spPr>
          <a:xfrm>
            <a:off x="9144000" y="15630"/>
            <a:ext cx="3008925" cy="856387"/>
          </a:xfrm>
          <a:prstGeom prst="rect">
            <a:avLst/>
          </a:prstGeom>
        </p:spPr>
      </p:pic>
      <p:pic>
        <p:nvPicPr>
          <p:cNvPr id="8" name="Picture 7">
            <a:extLst>
              <a:ext uri="{FF2B5EF4-FFF2-40B4-BE49-F238E27FC236}">
                <a16:creationId xmlns:a16="http://schemas.microsoft.com/office/drawing/2014/main" id="{B6CCBAFC-47AD-431D-AB1D-954E0CE38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68245" cy="977811"/>
          </a:xfrm>
          <a:prstGeom prst="rect">
            <a:avLst/>
          </a:prstGeom>
        </p:spPr>
      </p:pic>
      <p:sp>
        <p:nvSpPr>
          <p:cNvPr id="10" name="Rectangle 9">
            <a:extLst>
              <a:ext uri="{FF2B5EF4-FFF2-40B4-BE49-F238E27FC236}">
                <a16:creationId xmlns:a16="http://schemas.microsoft.com/office/drawing/2014/main" id="{431E4B2F-09D1-4162-95F2-31BE5A9AE0E6}"/>
              </a:ext>
            </a:extLst>
          </p:cNvPr>
          <p:cNvSpPr/>
          <p:nvPr/>
        </p:nvSpPr>
        <p:spPr>
          <a:xfrm>
            <a:off x="2663160" y="3386960"/>
            <a:ext cx="7174523" cy="1906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9" name="Content Placeholder 2">
            <a:extLst>
              <a:ext uri="{FF2B5EF4-FFF2-40B4-BE49-F238E27FC236}">
                <a16:creationId xmlns:a16="http://schemas.microsoft.com/office/drawing/2014/main" id="{AB6E6C4F-5C6B-4E0A-8615-0D9AEF23B550}"/>
              </a:ext>
            </a:extLst>
          </p:cNvPr>
          <p:cNvSpPr txBox="1">
            <a:spLocks/>
          </p:cNvSpPr>
          <p:nvPr/>
        </p:nvSpPr>
        <p:spPr>
          <a:xfrm>
            <a:off x="5283265" y="3513684"/>
            <a:ext cx="4764625" cy="173819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6CA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33F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33F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33F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33F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hr-HR" sz="1800" b="1" dirty="0">
              <a:solidFill>
                <a:schemeClr val="tx1"/>
              </a:solidFill>
            </a:endParaRPr>
          </a:p>
          <a:p>
            <a:pPr marL="0" indent="0">
              <a:lnSpc>
                <a:spcPct val="100000"/>
              </a:lnSpc>
              <a:spcBef>
                <a:spcPts val="0"/>
              </a:spcBef>
              <a:buNone/>
            </a:pPr>
            <a:r>
              <a:rPr lang="hr-HR" sz="1800" b="1" dirty="0">
                <a:solidFill>
                  <a:schemeClr val="tx1"/>
                </a:solidFill>
              </a:rPr>
              <a:t>Address</a:t>
            </a:r>
            <a:r>
              <a:rPr lang="hr-HR" sz="1800" dirty="0">
                <a:solidFill>
                  <a:schemeClr val="tx1"/>
                </a:solidFill>
              </a:rPr>
              <a:t>: Unska 3, HR-10000 Zagreb, Croatia</a:t>
            </a:r>
          </a:p>
          <a:p>
            <a:pPr marL="0" indent="0">
              <a:lnSpc>
                <a:spcPct val="100000"/>
              </a:lnSpc>
              <a:spcBef>
                <a:spcPts val="0"/>
              </a:spcBef>
              <a:buNone/>
            </a:pPr>
            <a:r>
              <a:rPr lang="hr-HR" sz="1800" b="1" dirty="0">
                <a:solidFill>
                  <a:schemeClr val="tx1"/>
                </a:solidFill>
              </a:rPr>
              <a:t>E-mail</a:t>
            </a:r>
            <a:r>
              <a:rPr lang="hr-HR" sz="1800" dirty="0">
                <a:solidFill>
                  <a:schemeClr val="tx1"/>
                </a:solidFill>
              </a:rPr>
              <a:t>: teamsoc21@fer.hr</a:t>
            </a:r>
          </a:p>
          <a:p>
            <a:pPr marL="0" indent="0">
              <a:lnSpc>
                <a:spcPct val="100000"/>
              </a:lnSpc>
              <a:spcBef>
                <a:spcPts val="0"/>
              </a:spcBef>
              <a:buNone/>
            </a:pPr>
            <a:r>
              <a:rPr lang="hr-HR" sz="1800" b="1" dirty="0">
                <a:solidFill>
                  <a:schemeClr val="tx1"/>
                </a:solidFill>
              </a:rPr>
              <a:t>Web</a:t>
            </a:r>
            <a:r>
              <a:rPr lang="hr-HR" sz="1800" dirty="0">
                <a:solidFill>
                  <a:schemeClr val="tx1"/>
                </a:solidFill>
              </a:rPr>
              <a:t>: </a:t>
            </a:r>
            <a:r>
              <a:rPr lang="hr-HR" sz="1800" dirty="0" err="1">
                <a:solidFill>
                  <a:schemeClr val="tx1"/>
                </a:solidFill>
              </a:rPr>
              <a:t>sociallab.education</a:t>
            </a:r>
            <a:r>
              <a:rPr lang="hr-HR" sz="1800" dirty="0">
                <a:solidFill>
                  <a:schemeClr val="tx1"/>
                </a:solidFill>
              </a:rPr>
              <a:t>/teamsoc21</a:t>
            </a:r>
          </a:p>
          <a:p>
            <a:pPr marL="0" indent="0">
              <a:lnSpc>
                <a:spcPct val="100000"/>
              </a:lnSpc>
              <a:spcBef>
                <a:spcPts val="0"/>
              </a:spcBef>
              <a:buNone/>
            </a:pPr>
            <a:r>
              <a:rPr lang="hr-HR" sz="1800" b="1" dirty="0">
                <a:solidFill>
                  <a:schemeClr val="tx1"/>
                </a:solidFill>
              </a:rPr>
              <a:t>Facebook</a:t>
            </a:r>
            <a:r>
              <a:rPr lang="hr-HR" sz="1800" dirty="0">
                <a:solidFill>
                  <a:schemeClr val="tx1"/>
                </a:solidFill>
              </a:rPr>
              <a:t>: facebook.com/teamsoc21</a:t>
            </a:r>
          </a:p>
        </p:txBody>
      </p:sp>
      <p:sp>
        <p:nvSpPr>
          <p:cNvPr id="11" name="TextBox 10">
            <a:extLst>
              <a:ext uri="{FF2B5EF4-FFF2-40B4-BE49-F238E27FC236}">
                <a16:creationId xmlns:a16="http://schemas.microsoft.com/office/drawing/2014/main" id="{F09AE7CA-6400-4A7A-ADD3-D132C5B31EF4}"/>
              </a:ext>
            </a:extLst>
          </p:cNvPr>
          <p:cNvSpPr txBox="1"/>
          <p:nvPr/>
        </p:nvSpPr>
        <p:spPr>
          <a:xfrm>
            <a:off x="2978636" y="5400113"/>
            <a:ext cx="6557108" cy="738664"/>
          </a:xfrm>
          <a:prstGeom prst="rect">
            <a:avLst/>
          </a:prstGeom>
          <a:noFill/>
        </p:spPr>
        <p:txBody>
          <a:bodyPr wrap="square" rtlCol="0">
            <a:spAutoFit/>
          </a:bodyPr>
          <a:lstStyle/>
          <a:p>
            <a:pPr algn="ctr"/>
            <a:r>
              <a:rPr lang="en-US" sz="1400" i="1" dirty="0">
                <a:solidFill>
                  <a:srgbClr val="486CA9"/>
                </a:solidFill>
              </a:rPr>
              <a:t>This document has been prepared for the European Commission however it reflects the views only of the authors, and the Commission cannot be held responsible for any use which may be made of the information contained therein.</a:t>
            </a:r>
            <a:endParaRPr lang="hr-HR" sz="1400" i="1" dirty="0">
              <a:solidFill>
                <a:srgbClr val="486CA9"/>
              </a:solidFill>
            </a:endParaRPr>
          </a:p>
        </p:txBody>
      </p:sp>
      <p:pic>
        <p:nvPicPr>
          <p:cNvPr id="16" name="Graphic 15">
            <a:extLst>
              <a:ext uri="{FF2B5EF4-FFF2-40B4-BE49-F238E27FC236}">
                <a16:creationId xmlns:a16="http://schemas.microsoft.com/office/drawing/2014/main" id="{D0049493-1BD3-4736-91AE-E7B1E9556D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131" y="3791983"/>
            <a:ext cx="677907" cy="1010300"/>
          </a:xfrm>
          <a:prstGeom prst="rect">
            <a:avLst/>
          </a:prstGeom>
        </p:spPr>
      </p:pic>
      <p:pic>
        <p:nvPicPr>
          <p:cNvPr id="18" name="Graphic 17">
            <a:extLst>
              <a:ext uri="{FF2B5EF4-FFF2-40B4-BE49-F238E27FC236}">
                <a16:creationId xmlns:a16="http://schemas.microsoft.com/office/drawing/2014/main" id="{8F4F96CC-BFFE-4C14-8238-66A996AB08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2671" y="3846692"/>
            <a:ext cx="955591" cy="955591"/>
          </a:xfrm>
          <a:prstGeom prst="rect">
            <a:avLst/>
          </a:prstGeom>
        </p:spPr>
      </p:pic>
      <p:sp>
        <p:nvSpPr>
          <p:cNvPr id="2" name="Rectangle 1">
            <a:extLst>
              <a:ext uri="{FF2B5EF4-FFF2-40B4-BE49-F238E27FC236}">
                <a16:creationId xmlns:a16="http://schemas.microsoft.com/office/drawing/2014/main" id="{E1FFFFEF-B72F-49E5-B34F-852AA98764EB}"/>
              </a:ext>
            </a:extLst>
          </p:cNvPr>
          <p:cNvSpPr/>
          <p:nvPr/>
        </p:nvSpPr>
        <p:spPr>
          <a:xfrm>
            <a:off x="1969478" y="6129825"/>
            <a:ext cx="8456245" cy="369332"/>
          </a:xfrm>
          <a:prstGeom prst="rect">
            <a:avLst/>
          </a:prstGeom>
        </p:spPr>
        <p:txBody>
          <a:bodyPr wrap="square">
            <a:spAutoFit/>
          </a:bodyPr>
          <a:lstStyle/>
          <a:p>
            <a:pPr algn="ctr">
              <a:spcAft>
                <a:spcPts val="0"/>
              </a:spcAft>
              <a:tabLst>
                <a:tab pos="2971800" algn="ctr"/>
                <a:tab pos="5943600" algn="r"/>
              </a:tabLst>
            </a:pPr>
            <a:r>
              <a:rPr lang="en-US" dirty="0">
                <a:latin typeface="Calibri" panose="020F0502020204030204" pitchFamily="34" charset="0"/>
                <a:ea typeface="Calibri" panose="020F0502020204030204" pitchFamily="34" charset="0"/>
                <a:cs typeface="Arial" panose="020B0604020202020204" pitchFamily="34" charset="0"/>
              </a:rPr>
              <a:t>Project reference: </a:t>
            </a:r>
            <a:r>
              <a:rPr lang="en-US" b="1" dirty="0">
                <a:latin typeface="Calibri" panose="020F0502020204030204" pitchFamily="34" charset="0"/>
                <a:ea typeface="Calibri" panose="020F0502020204030204" pitchFamily="34" charset="0"/>
                <a:cs typeface="Arial" panose="020B0604020202020204" pitchFamily="34" charset="0"/>
              </a:rPr>
              <a:t>2017-1-HR01-KA203-035408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72AFD84-5DE3-4DB1-A7E1-99EE6752C4CA}"/>
              </a:ext>
            </a:extLst>
          </p:cNvPr>
          <p:cNvSpPr>
            <a:spLocks noGrp="1"/>
          </p:cNvSpPr>
          <p:nvPr>
            <p:ph type="sldNum" sz="quarter" idx="12"/>
          </p:nvPr>
        </p:nvSpPr>
        <p:spPr/>
        <p:txBody>
          <a:bodyPr/>
          <a:lstStyle/>
          <a:p>
            <a:fld id="{AD9C827A-E1CC-4B95-AF23-566EC53ECA65}" type="slidenum">
              <a:rPr lang="en-US" smtClean="0"/>
              <a:t>15</a:t>
            </a:fld>
            <a:endParaRPr lang="en-US"/>
          </a:p>
        </p:txBody>
      </p:sp>
      <p:sp>
        <p:nvSpPr>
          <p:cNvPr id="12" name="TextBox 11">
            <a:extLst>
              <a:ext uri="{FF2B5EF4-FFF2-40B4-BE49-F238E27FC236}">
                <a16:creationId xmlns:a16="http://schemas.microsoft.com/office/drawing/2014/main" id="{51818B56-7327-4676-B9F1-821E166CB255}"/>
              </a:ext>
            </a:extLst>
          </p:cNvPr>
          <p:cNvSpPr txBox="1"/>
          <p:nvPr/>
        </p:nvSpPr>
        <p:spPr>
          <a:xfrm>
            <a:off x="977462" y="1611142"/>
            <a:ext cx="10016359" cy="1323439"/>
          </a:xfrm>
          <a:prstGeom prst="rect">
            <a:avLst/>
          </a:prstGeom>
          <a:noFill/>
        </p:spPr>
        <p:txBody>
          <a:bodyPr wrap="square" rtlCol="0">
            <a:spAutoFit/>
          </a:bodyPr>
          <a:lstStyle/>
          <a:p>
            <a:pPr algn="ctr"/>
            <a:r>
              <a:rPr lang="hr-HR" sz="3200" b="1" dirty="0">
                <a:solidFill>
                  <a:srgbClr val="486CA9"/>
                </a:solidFill>
              </a:rPr>
              <a:t>Spread the word about the modern ICT engineer!</a:t>
            </a:r>
          </a:p>
          <a:p>
            <a:pPr algn="ctr"/>
            <a:r>
              <a:rPr lang="hr-HR" sz="2400" b="1" dirty="0"/>
              <a:t>Make sure you like us on Facebook </a:t>
            </a:r>
            <a:r>
              <a:rPr lang="hr-HR" sz="2400" b="1" dirty="0">
                <a:sym typeface="Wingdings" panose="05000000000000000000" pitchFamily="2" charset="2"/>
              </a:rPr>
              <a:t></a:t>
            </a:r>
          </a:p>
          <a:p>
            <a:pPr algn="ctr"/>
            <a:r>
              <a:rPr lang="hr-HR" sz="2400" b="1" dirty="0">
                <a:sym typeface="Wingdings" panose="05000000000000000000" pitchFamily="2" charset="2"/>
              </a:rPr>
              <a:t>Post a photo on Instagram with #teamsoc21</a:t>
            </a:r>
            <a:endParaRPr lang="hr-HR" sz="2400" b="1" dirty="0"/>
          </a:p>
        </p:txBody>
      </p:sp>
    </p:spTree>
    <p:extLst>
      <p:ext uri="{BB962C8B-B14F-4D97-AF65-F5344CB8AC3E}">
        <p14:creationId xmlns:p14="http://schemas.microsoft.com/office/powerpoint/2010/main" val="372352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DB5BD9-2D69-426A-AC5F-EDE3391574A3}"/>
              </a:ext>
            </a:extLst>
          </p:cNvPr>
          <p:cNvSpPr>
            <a:spLocks noGrp="1"/>
          </p:cNvSpPr>
          <p:nvPr>
            <p:ph type="title"/>
          </p:nvPr>
        </p:nvSpPr>
        <p:spPr/>
        <p:txBody>
          <a:bodyPr/>
          <a:lstStyle/>
          <a:p>
            <a:r>
              <a:rPr lang="hr-HR" dirty="0" err="1"/>
              <a:t>Content</a:t>
            </a:r>
            <a:endParaRPr lang="en-US" dirty="0"/>
          </a:p>
        </p:txBody>
      </p:sp>
      <p:sp>
        <p:nvSpPr>
          <p:cNvPr id="9" name="Content Placeholder 8">
            <a:extLst>
              <a:ext uri="{FF2B5EF4-FFF2-40B4-BE49-F238E27FC236}">
                <a16:creationId xmlns:a16="http://schemas.microsoft.com/office/drawing/2014/main" id="{E3E0F26D-C20A-453F-9899-B73D2992805C}"/>
              </a:ext>
            </a:extLst>
          </p:cNvPr>
          <p:cNvSpPr>
            <a:spLocks noGrp="1"/>
          </p:cNvSpPr>
          <p:nvPr>
            <p:ph idx="1"/>
          </p:nvPr>
        </p:nvSpPr>
        <p:spPr/>
        <p:txBody>
          <a:bodyPr/>
          <a:lstStyle/>
          <a:p>
            <a:r>
              <a:rPr lang="hr-HR" dirty="0" err="1"/>
              <a:t>Brief</a:t>
            </a:r>
            <a:r>
              <a:rPr lang="hr-HR" dirty="0"/>
              <a:t> </a:t>
            </a:r>
            <a:r>
              <a:rPr lang="hr-HR" dirty="0" err="1"/>
              <a:t>history</a:t>
            </a:r>
            <a:r>
              <a:rPr lang="hr-HR" dirty="0"/>
              <a:t> </a:t>
            </a:r>
            <a:r>
              <a:rPr lang="hr-HR" dirty="0" err="1"/>
              <a:t>of</a:t>
            </a:r>
            <a:r>
              <a:rPr lang="hr-HR" dirty="0"/>
              <a:t> </a:t>
            </a:r>
            <a:r>
              <a:rPr lang="hr-HR" dirty="0" err="1"/>
              <a:t>consortium</a:t>
            </a:r>
            <a:endParaRPr lang="hr-HR" dirty="0"/>
          </a:p>
          <a:p>
            <a:r>
              <a:rPr lang="hr-HR" dirty="0"/>
              <a:t>TeamSoc21 </a:t>
            </a:r>
            <a:r>
              <a:rPr lang="hr-HR" dirty="0" err="1"/>
              <a:t>project</a:t>
            </a:r>
            <a:endParaRPr lang="hr-HR" dirty="0"/>
          </a:p>
        </p:txBody>
      </p:sp>
      <p:sp>
        <p:nvSpPr>
          <p:cNvPr id="5" name="Slide Number Placeholder 4">
            <a:extLst>
              <a:ext uri="{FF2B5EF4-FFF2-40B4-BE49-F238E27FC236}">
                <a16:creationId xmlns:a16="http://schemas.microsoft.com/office/drawing/2014/main" id="{ACA9B1AB-093E-4FE1-863B-C431204555EF}"/>
              </a:ext>
            </a:extLst>
          </p:cNvPr>
          <p:cNvSpPr>
            <a:spLocks noGrp="1"/>
          </p:cNvSpPr>
          <p:nvPr>
            <p:ph type="sldNum" sz="quarter" idx="12"/>
          </p:nvPr>
        </p:nvSpPr>
        <p:spPr/>
        <p:txBody>
          <a:bodyPr/>
          <a:lstStyle/>
          <a:p>
            <a:fld id="{AD9C827A-E1CC-4B95-AF23-566EC53ECA65}" type="slidenum">
              <a:rPr lang="en-US" smtClean="0"/>
              <a:t>2</a:t>
            </a:fld>
            <a:endParaRPr lang="en-US"/>
          </a:p>
        </p:txBody>
      </p:sp>
    </p:spTree>
    <p:extLst>
      <p:ext uri="{BB962C8B-B14F-4D97-AF65-F5344CB8AC3E}">
        <p14:creationId xmlns:p14="http://schemas.microsoft.com/office/powerpoint/2010/main" val="47040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92F3CC-B5AE-4A82-B83B-4A791EB7EA30}"/>
              </a:ext>
            </a:extLst>
          </p:cNvPr>
          <p:cNvSpPr>
            <a:spLocks noGrp="1"/>
          </p:cNvSpPr>
          <p:nvPr>
            <p:ph type="title"/>
          </p:nvPr>
        </p:nvSpPr>
        <p:spPr/>
        <p:txBody>
          <a:bodyPr/>
          <a:lstStyle/>
          <a:p>
            <a:r>
              <a:rPr lang="hr-HR" dirty="0" err="1"/>
              <a:t>Brief</a:t>
            </a:r>
            <a:r>
              <a:rPr lang="hr-HR" dirty="0"/>
              <a:t> </a:t>
            </a:r>
            <a:r>
              <a:rPr lang="hr-HR" dirty="0" err="1"/>
              <a:t>history</a:t>
            </a:r>
            <a:endParaRPr lang="en-US" dirty="0"/>
          </a:p>
        </p:txBody>
      </p:sp>
      <p:sp>
        <p:nvSpPr>
          <p:cNvPr id="7" name="Text Placeholder 6">
            <a:extLst>
              <a:ext uri="{FF2B5EF4-FFF2-40B4-BE49-F238E27FC236}">
                <a16:creationId xmlns:a16="http://schemas.microsoft.com/office/drawing/2014/main" id="{6726CEDA-18D2-48F9-9DBD-B5E08A0FB303}"/>
              </a:ext>
            </a:extLst>
          </p:cNvPr>
          <p:cNvSpPr>
            <a:spLocks noGrp="1"/>
          </p:cNvSpPr>
          <p:nvPr>
            <p:ph type="body" idx="1"/>
          </p:nvPr>
        </p:nvSpPr>
        <p:spPr/>
        <p:txBody>
          <a:bodyPr/>
          <a:lstStyle/>
          <a:p>
            <a:r>
              <a:rPr lang="en-US" dirty="0"/>
              <a:t>Start small, think big… in three phases </a:t>
            </a:r>
            <a:r>
              <a:rPr lang="en-US" dirty="0">
                <a:sym typeface="Wingdings" panose="05000000000000000000" pitchFamily="2" charset="2"/>
              </a:rPr>
              <a:t></a:t>
            </a:r>
            <a:endParaRPr lang="en-US" dirty="0"/>
          </a:p>
        </p:txBody>
      </p:sp>
      <p:sp>
        <p:nvSpPr>
          <p:cNvPr id="5" name="Slide Number Placeholder 4">
            <a:extLst>
              <a:ext uri="{FF2B5EF4-FFF2-40B4-BE49-F238E27FC236}">
                <a16:creationId xmlns:a16="http://schemas.microsoft.com/office/drawing/2014/main" id="{8B2D9794-05D8-43CC-A93C-377EEA962504}"/>
              </a:ext>
            </a:extLst>
          </p:cNvPr>
          <p:cNvSpPr>
            <a:spLocks noGrp="1"/>
          </p:cNvSpPr>
          <p:nvPr>
            <p:ph type="sldNum" sz="quarter" idx="12"/>
          </p:nvPr>
        </p:nvSpPr>
        <p:spPr/>
        <p:txBody>
          <a:bodyPr/>
          <a:lstStyle/>
          <a:p>
            <a:fld id="{AD9C827A-E1CC-4B95-AF23-566EC53ECA65}" type="slidenum">
              <a:rPr lang="en-US" smtClean="0"/>
              <a:t>3</a:t>
            </a:fld>
            <a:endParaRPr lang="en-US"/>
          </a:p>
        </p:txBody>
      </p:sp>
    </p:spTree>
    <p:extLst>
      <p:ext uri="{BB962C8B-B14F-4D97-AF65-F5344CB8AC3E}">
        <p14:creationId xmlns:p14="http://schemas.microsoft.com/office/powerpoint/2010/main" val="38977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C2B4CD-0705-46FE-8980-E65E6489E199}"/>
              </a:ext>
            </a:extLst>
          </p:cNvPr>
          <p:cNvSpPr>
            <a:spLocks noGrp="1"/>
          </p:cNvSpPr>
          <p:nvPr>
            <p:ph type="title"/>
          </p:nvPr>
        </p:nvSpPr>
        <p:spPr>
          <a:xfrm>
            <a:off x="838200" y="681037"/>
            <a:ext cx="10515600" cy="1009651"/>
          </a:xfrm>
        </p:spPr>
        <p:txBody>
          <a:bodyPr>
            <a:normAutofit/>
          </a:bodyPr>
          <a:lstStyle/>
          <a:p>
            <a:r>
              <a:rPr lang="en-US" sz="4800" dirty="0"/>
              <a:t>Phase 1 aka </a:t>
            </a:r>
            <a:r>
              <a:rPr lang="en-US" sz="4800" i="1" dirty="0"/>
              <a:t>Baby steps </a:t>
            </a:r>
            <a:r>
              <a:rPr lang="en-US" sz="4800" dirty="0"/>
              <a:t>(2004-2011)</a:t>
            </a:r>
          </a:p>
        </p:txBody>
      </p:sp>
      <p:sp>
        <p:nvSpPr>
          <p:cNvPr id="7" name="Content Placeholder 6">
            <a:extLst>
              <a:ext uri="{FF2B5EF4-FFF2-40B4-BE49-F238E27FC236}">
                <a16:creationId xmlns:a16="http://schemas.microsoft.com/office/drawing/2014/main" id="{68004195-351E-4127-8FF9-6202A45915BA}"/>
              </a:ext>
            </a:extLst>
          </p:cNvPr>
          <p:cNvSpPr>
            <a:spLocks noGrp="1"/>
          </p:cNvSpPr>
          <p:nvPr>
            <p:ph idx="1"/>
          </p:nvPr>
        </p:nvSpPr>
        <p:spPr>
          <a:xfrm>
            <a:off x="838200" y="1825625"/>
            <a:ext cx="7102151" cy="4351338"/>
          </a:xfrm>
        </p:spPr>
        <p:txBody>
          <a:bodyPr>
            <a:normAutofit fontScale="92500" lnSpcReduction="10000"/>
          </a:bodyPr>
          <a:lstStyle/>
          <a:p>
            <a:r>
              <a:rPr lang="en-US" dirty="0"/>
              <a:t>Originally initiated by partners from Leipzig and Valencia</a:t>
            </a:r>
          </a:p>
          <a:p>
            <a:r>
              <a:rPr lang="en-US" dirty="0"/>
              <a:t>Key principles</a:t>
            </a:r>
          </a:p>
          <a:p>
            <a:pPr lvl="1"/>
            <a:r>
              <a:rPr lang="en-US" dirty="0"/>
              <a:t>To develop a </a:t>
            </a:r>
            <a:r>
              <a:rPr lang="en-US" b="1" dirty="0"/>
              <a:t>multinational teaching </a:t>
            </a:r>
            <a:r>
              <a:rPr lang="en-US" dirty="0"/>
              <a:t>in the fields of </a:t>
            </a:r>
            <a:r>
              <a:rPr lang="en-US" b="1" dirty="0"/>
              <a:t>computer science </a:t>
            </a:r>
            <a:r>
              <a:rPr lang="en-US" dirty="0"/>
              <a:t>and </a:t>
            </a:r>
            <a:r>
              <a:rPr lang="en-US" b="1" dirty="0"/>
              <a:t>telecommunications communication technology</a:t>
            </a:r>
            <a:r>
              <a:rPr lang="en-US" dirty="0"/>
              <a:t>.</a:t>
            </a:r>
          </a:p>
          <a:p>
            <a:pPr lvl="1"/>
            <a:r>
              <a:rPr lang="en-US" dirty="0"/>
              <a:t>To stimulate the </a:t>
            </a:r>
            <a:r>
              <a:rPr lang="en-US" b="1" dirty="0"/>
              <a:t>cooperation of students and teachers </a:t>
            </a:r>
            <a:r>
              <a:rPr lang="en-US" dirty="0"/>
              <a:t>in multinational </a:t>
            </a:r>
            <a:r>
              <a:rPr lang="en-US" b="1" dirty="0"/>
              <a:t>project groups</a:t>
            </a:r>
            <a:r>
              <a:rPr lang="en-US" dirty="0"/>
              <a:t>.</a:t>
            </a:r>
          </a:p>
          <a:p>
            <a:pPr lvl="1"/>
            <a:r>
              <a:rPr lang="en-US" dirty="0"/>
              <a:t>To contribute to the growing importance of </a:t>
            </a:r>
            <a:r>
              <a:rPr lang="en-US" b="1" dirty="0"/>
              <a:t>intercultural skills</a:t>
            </a:r>
            <a:r>
              <a:rPr lang="en-US" dirty="0"/>
              <a:t>.</a:t>
            </a:r>
          </a:p>
          <a:p>
            <a:pPr lvl="1"/>
            <a:r>
              <a:rPr lang="en-US" dirty="0"/>
              <a:t>To give the teachers the opportunity to test </a:t>
            </a:r>
            <a:r>
              <a:rPr lang="en-US" b="1" dirty="0"/>
              <a:t>new teaching </a:t>
            </a:r>
            <a:r>
              <a:rPr lang="en-US" dirty="0"/>
              <a:t>and</a:t>
            </a:r>
            <a:r>
              <a:rPr lang="en-US" b="1" dirty="0"/>
              <a:t> learning methods</a:t>
            </a:r>
            <a:r>
              <a:rPr lang="en-US" dirty="0"/>
              <a:t>.</a:t>
            </a:r>
          </a:p>
          <a:p>
            <a:r>
              <a:rPr lang="en-US" dirty="0"/>
              <a:t>Realized as European Student Meetings (ESM)</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D5916F7C-F0A7-40A7-94B1-8C96A710C5AB}"/>
              </a:ext>
            </a:extLst>
          </p:cNvPr>
          <p:cNvSpPr>
            <a:spLocks noGrp="1"/>
          </p:cNvSpPr>
          <p:nvPr>
            <p:ph type="ftr" sz="quarter" idx="11"/>
          </p:nvPr>
        </p:nvSpPr>
        <p:spPr/>
        <p:txBody>
          <a:bodyPr/>
          <a:lstStyle/>
          <a:p>
            <a:r>
              <a:rPr lang="en-US"/>
              <a:t>TCA Seminar</a:t>
            </a:r>
            <a:endParaRPr lang="en-US" dirty="0"/>
          </a:p>
        </p:txBody>
      </p:sp>
      <p:sp>
        <p:nvSpPr>
          <p:cNvPr id="5" name="Slide Number Placeholder 4">
            <a:extLst>
              <a:ext uri="{FF2B5EF4-FFF2-40B4-BE49-F238E27FC236}">
                <a16:creationId xmlns:a16="http://schemas.microsoft.com/office/drawing/2014/main" id="{98BB0FF5-DD5A-47CE-B5B6-D27D54BC6ABB}"/>
              </a:ext>
            </a:extLst>
          </p:cNvPr>
          <p:cNvSpPr>
            <a:spLocks noGrp="1"/>
          </p:cNvSpPr>
          <p:nvPr>
            <p:ph type="sldNum" sz="quarter" idx="12"/>
          </p:nvPr>
        </p:nvSpPr>
        <p:spPr/>
        <p:txBody>
          <a:bodyPr/>
          <a:lstStyle/>
          <a:p>
            <a:fld id="{AD9C827A-E1CC-4B95-AF23-566EC53ECA65}" type="slidenum">
              <a:rPr lang="en-US" smtClean="0"/>
              <a:t>4</a:t>
            </a:fld>
            <a:endParaRPr lang="en-US"/>
          </a:p>
        </p:txBody>
      </p:sp>
      <p:pic>
        <p:nvPicPr>
          <p:cNvPr id="9" name="Picture 8">
            <a:extLst>
              <a:ext uri="{FF2B5EF4-FFF2-40B4-BE49-F238E27FC236}">
                <a16:creationId xmlns:a16="http://schemas.microsoft.com/office/drawing/2014/main" id="{206E03FC-319F-4C75-BC0F-A040BD36D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862949"/>
            <a:ext cx="2980062" cy="1948961"/>
          </a:xfrm>
          <a:prstGeom prst="rect">
            <a:avLst/>
          </a:prstGeom>
        </p:spPr>
      </p:pic>
      <p:pic>
        <p:nvPicPr>
          <p:cNvPr id="11" name="Picture 10">
            <a:extLst>
              <a:ext uri="{FF2B5EF4-FFF2-40B4-BE49-F238E27FC236}">
                <a16:creationId xmlns:a16="http://schemas.microsoft.com/office/drawing/2014/main" id="{7930F8FD-57E4-4451-BE44-FD87F4B27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3946847"/>
            <a:ext cx="2980062" cy="1988023"/>
          </a:xfrm>
          <a:prstGeom prst="rect">
            <a:avLst/>
          </a:prstGeom>
        </p:spPr>
      </p:pic>
    </p:spTree>
    <p:extLst>
      <p:ext uri="{BB962C8B-B14F-4D97-AF65-F5344CB8AC3E}">
        <p14:creationId xmlns:p14="http://schemas.microsoft.com/office/powerpoint/2010/main" val="321415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4961-9E86-42CE-92BD-6573DE6C9507}"/>
              </a:ext>
            </a:extLst>
          </p:cNvPr>
          <p:cNvSpPr>
            <a:spLocks noGrp="1"/>
          </p:cNvSpPr>
          <p:nvPr>
            <p:ph type="title"/>
          </p:nvPr>
        </p:nvSpPr>
        <p:spPr/>
        <p:txBody>
          <a:bodyPr>
            <a:noAutofit/>
          </a:bodyPr>
          <a:lstStyle/>
          <a:p>
            <a:r>
              <a:rPr lang="en-US" sz="4800" dirty="0"/>
              <a:t>European Student Meetings</a:t>
            </a:r>
          </a:p>
        </p:txBody>
      </p:sp>
      <p:sp>
        <p:nvSpPr>
          <p:cNvPr id="3" name="Content Placeholder 2">
            <a:extLst>
              <a:ext uri="{FF2B5EF4-FFF2-40B4-BE49-F238E27FC236}">
                <a16:creationId xmlns:a16="http://schemas.microsoft.com/office/drawing/2014/main" id="{BCA61610-7F48-498E-9218-8BDDB522CE24}"/>
              </a:ext>
            </a:extLst>
          </p:cNvPr>
          <p:cNvSpPr>
            <a:spLocks noGrp="1"/>
          </p:cNvSpPr>
          <p:nvPr>
            <p:ph idx="1"/>
          </p:nvPr>
        </p:nvSpPr>
        <p:spPr>
          <a:xfrm>
            <a:off x="838200" y="1825625"/>
            <a:ext cx="10515600" cy="4351338"/>
          </a:xfrm>
        </p:spPr>
        <p:txBody>
          <a:bodyPr>
            <a:normAutofit/>
          </a:bodyPr>
          <a:lstStyle/>
          <a:p>
            <a:pPr lvl="1"/>
            <a:r>
              <a:rPr lang="en-US" altLang="es-ES" dirty="0">
                <a:solidFill>
                  <a:srgbClr val="FF0000"/>
                </a:solidFill>
                <a:effectLst>
                  <a:outerShdw blurRad="38100" dist="38100" dir="2700000" algn="tl">
                    <a:srgbClr val="C0C0C0"/>
                  </a:outerShdw>
                </a:effectLst>
              </a:rPr>
              <a:t>Gyor</a:t>
            </a:r>
            <a:r>
              <a:rPr lang="hr-HR" altLang="es-ES" dirty="0">
                <a:solidFill>
                  <a:srgbClr val="FF0000"/>
                </a:solidFill>
                <a:effectLst>
                  <a:outerShdw blurRad="38100" dist="38100" dir="2700000" algn="tl">
                    <a:srgbClr val="C0C0C0"/>
                  </a:outerShdw>
                </a:effectLst>
              </a:rPr>
              <a:t>, </a:t>
            </a:r>
            <a:r>
              <a:rPr lang="hr-HR" altLang="es-ES" dirty="0" err="1">
                <a:solidFill>
                  <a:srgbClr val="FF0000"/>
                </a:solidFill>
                <a:effectLst>
                  <a:outerShdw blurRad="38100" dist="38100" dir="2700000" algn="tl">
                    <a:srgbClr val="C0C0C0"/>
                  </a:outerShdw>
                </a:effectLst>
              </a:rPr>
              <a:t>Hungary</a:t>
            </a:r>
            <a:r>
              <a:rPr lang="hr-HR" altLang="es-ES" dirty="0">
                <a:solidFill>
                  <a:srgbClr val="FF0000"/>
                </a:solidFill>
                <a:effectLst>
                  <a:outerShdw blurRad="38100" dist="38100" dir="2700000" algn="tl">
                    <a:srgbClr val="C0C0C0"/>
                  </a:outerShdw>
                </a:effectLst>
              </a:rPr>
              <a:t> [</a:t>
            </a:r>
            <a:r>
              <a:rPr lang="en-US" altLang="es-ES" dirty="0">
                <a:solidFill>
                  <a:srgbClr val="FF0000"/>
                </a:solidFill>
                <a:effectLst>
                  <a:outerShdw blurRad="38100" dist="38100" dir="2700000" algn="tl">
                    <a:srgbClr val="C0C0C0"/>
                  </a:outerShdw>
                </a:effectLst>
              </a:rPr>
              <a:t>2004</a:t>
            </a:r>
            <a:r>
              <a:rPr lang="hr-HR" altLang="es-ES" dirty="0">
                <a:solidFill>
                  <a:srgbClr val="FF0000"/>
                </a:solidFill>
                <a:effectLst>
                  <a:outerShdw blurRad="38100" dist="38100" dir="2700000" algn="tl">
                    <a:srgbClr val="C0C0C0"/>
                  </a:outerShdw>
                </a:effectLst>
              </a:rPr>
              <a:t>]</a:t>
            </a:r>
            <a:r>
              <a:rPr lang="en-US" altLang="es-ES" dirty="0">
                <a:solidFill>
                  <a:srgbClr val="FF0000"/>
                </a:solidFill>
                <a:effectLst>
                  <a:outerShdw blurRad="38100" dist="38100" dir="2700000" algn="tl">
                    <a:srgbClr val="C0C0C0"/>
                  </a:outerShdw>
                </a:effectLst>
              </a:rPr>
              <a:t> </a:t>
            </a:r>
          </a:p>
          <a:p>
            <a:pPr lvl="1"/>
            <a:r>
              <a:rPr lang="en-US" altLang="es-ES" dirty="0">
                <a:solidFill>
                  <a:srgbClr val="FF0000"/>
                </a:solidFill>
                <a:effectLst>
                  <a:outerShdw blurRad="38100" dist="38100" dir="2700000" algn="tl">
                    <a:srgbClr val="C0C0C0"/>
                  </a:outerShdw>
                </a:effectLst>
              </a:rPr>
              <a:t>San</a:t>
            </a:r>
            <a:r>
              <a:rPr lang="hr-HR" altLang="es-ES" dirty="0">
                <a:solidFill>
                  <a:srgbClr val="FF0000"/>
                </a:solidFill>
                <a:effectLst>
                  <a:outerShdw blurRad="38100" dist="38100" dir="2700000" algn="tl">
                    <a:srgbClr val="C0C0C0"/>
                  </a:outerShdw>
                </a:effectLst>
              </a:rPr>
              <a:t>t</a:t>
            </a:r>
            <a:r>
              <a:rPr lang="en-US" altLang="es-ES" dirty="0">
                <a:solidFill>
                  <a:srgbClr val="FF0000"/>
                </a:solidFill>
                <a:effectLst>
                  <a:outerShdw blurRad="38100" dist="38100" dir="2700000" algn="tl">
                    <a:srgbClr val="C0C0C0"/>
                  </a:outerShdw>
                </a:effectLst>
              </a:rPr>
              <a:t> Petersburg</a:t>
            </a:r>
            <a:r>
              <a:rPr lang="hr-HR" altLang="es-ES" dirty="0">
                <a:solidFill>
                  <a:srgbClr val="FF0000"/>
                </a:solidFill>
                <a:effectLst>
                  <a:outerShdw blurRad="38100" dist="38100" dir="2700000" algn="tl">
                    <a:srgbClr val="C0C0C0"/>
                  </a:outerShdw>
                </a:effectLst>
              </a:rPr>
              <a:t>, Russia</a:t>
            </a:r>
            <a:r>
              <a:rPr lang="en-US" altLang="es-ES" dirty="0">
                <a:solidFill>
                  <a:srgbClr val="FF0000"/>
                </a:solidFill>
                <a:effectLst>
                  <a:outerShdw blurRad="38100" dist="38100" dir="2700000" algn="tl">
                    <a:srgbClr val="C0C0C0"/>
                  </a:outerShdw>
                </a:effectLst>
              </a:rPr>
              <a:t> </a:t>
            </a:r>
            <a:r>
              <a:rPr lang="hr-HR" altLang="es-ES" dirty="0">
                <a:solidFill>
                  <a:srgbClr val="FF0000"/>
                </a:solidFill>
                <a:effectLst>
                  <a:outerShdw blurRad="38100" dist="38100" dir="2700000" algn="tl">
                    <a:srgbClr val="C0C0C0"/>
                  </a:outerShdw>
                </a:effectLst>
              </a:rPr>
              <a:t>[</a:t>
            </a:r>
            <a:r>
              <a:rPr lang="en-US" altLang="es-ES" dirty="0">
                <a:solidFill>
                  <a:srgbClr val="FF0000"/>
                </a:solidFill>
                <a:effectLst>
                  <a:outerShdw blurRad="38100" dist="38100" dir="2700000" algn="tl">
                    <a:srgbClr val="C0C0C0"/>
                  </a:outerShdw>
                </a:effectLst>
              </a:rPr>
              <a:t>200</a:t>
            </a:r>
            <a:r>
              <a:rPr lang="hr-HR" altLang="es-ES" dirty="0">
                <a:solidFill>
                  <a:srgbClr val="FF0000"/>
                </a:solidFill>
                <a:effectLst>
                  <a:outerShdw blurRad="38100" dist="38100" dir="2700000" algn="tl">
                    <a:srgbClr val="C0C0C0"/>
                  </a:outerShdw>
                </a:effectLst>
              </a:rPr>
              <a:t>5]</a:t>
            </a:r>
            <a:r>
              <a:rPr lang="en-US" altLang="es-ES" dirty="0">
                <a:solidFill>
                  <a:srgbClr val="FF0000"/>
                </a:solidFill>
                <a:effectLst>
                  <a:outerShdw blurRad="38100" dist="38100" dir="2700000" algn="tl">
                    <a:srgbClr val="C0C0C0"/>
                  </a:outerShdw>
                </a:effectLst>
              </a:rPr>
              <a:t> </a:t>
            </a:r>
            <a:endParaRPr lang="hr-HR" altLang="es-ES" dirty="0">
              <a:solidFill>
                <a:srgbClr val="FF0000"/>
              </a:solidFill>
              <a:effectLst>
                <a:outerShdw blurRad="38100" dist="38100" dir="2700000" algn="tl">
                  <a:srgbClr val="C0C0C0"/>
                </a:outerShdw>
              </a:effectLst>
            </a:endParaRPr>
          </a:p>
          <a:p>
            <a:pPr lvl="1"/>
            <a:r>
              <a:rPr lang="en-US" altLang="es-ES" dirty="0">
                <a:solidFill>
                  <a:srgbClr val="00B050"/>
                </a:solidFill>
                <a:effectLst>
                  <a:outerShdw blurRad="38100" dist="38100" dir="2700000" algn="tl">
                    <a:srgbClr val="C0C0C0"/>
                  </a:outerShdw>
                </a:effectLst>
              </a:rPr>
              <a:t>Leipzig</a:t>
            </a:r>
            <a:r>
              <a:rPr lang="hr-HR" altLang="es-ES" dirty="0">
                <a:solidFill>
                  <a:srgbClr val="00B050"/>
                </a:solidFill>
                <a:effectLst>
                  <a:outerShdw blurRad="38100" dist="38100" dir="2700000" algn="tl">
                    <a:srgbClr val="C0C0C0"/>
                  </a:outerShdw>
                </a:effectLst>
              </a:rPr>
              <a:t>, </a:t>
            </a:r>
            <a:r>
              <a:rPr lang="hr-HR" altLang="es-ES" dirty="0" err="1">
                <a:solidFill>
                  <a:srgbClr val="00B050"/>
                </a:solidFill>
                <a:effectLst>
                  <a:outerShdw blurRad="38100" dist="38100" dir="2700000" algn="tl">
                    <a:srgbClr val="C0C0C0"/>
                  </a:outerShdw>
                </a:effectLst>
              </a:rPr>
              <a:t>Germany</a:t>
            </a:r>
            <a:r>
              <a:rPr lang="en-US" altLang="es-ES" dirty="0">
                <a:solidFill>
                  <a:srgbClr val="00B050"/>
                </a:solidFill>
                <a:effectLst>
                  <a:outerShdw blurRad="38100" dist="38100" dir="2700000" algn="tl">
                    <a:srgbClr val="C0C0C0"/>
                  </a:outerShdw>
                </a:effectLst>
              </a:rPr>
              <a:t> (topic: “Next Generations Network”)</a:t>
            </a:r>
            <a:r>
              <a:rPr lang="hr-HR" altLang="es-ES" dirty="0">
                <a:solidFill>
                  <a:srgbClr val="00B050"/>
                </a:solidFill>
                <a:effectLst>
                  <a:outerShdw blurRad="38100" dist="38100" dir="2700000" algn="tl">
                    <a:srgbClr val="C0C0C0"/>
                  </a:outerShdw>
                </a:effectLst>
              </a:rPr>
              <a:t> </a:t>
            </a:r>
            <a:r>
              <a:rPr lang="en-US" altLang="es-ES" dirty="0">
                <a:solidFill>
                  <a:srgbClr val="00B050"/>
                </a:solidFill>
                <a:effectLst>
                  <a:outerShdw blurRad="38100" dist="38100" dir="2700000" algn="tl">
                    <a:srgbClr val="C0C0C0"/>
                  </a:outerShdw>
                </a:effectLst>
              </a:rPr>
              <a:t>[200</a:t>
            </a:r>
            <a:r>
              <a:rPr lang="hr-HR" altLang="es-ES" dirty="0">
                <a:solidFill>
                  <a:srgbClr val="00B050"/>
                </a:solidFill>
                <a:effectLst>
                  <a:outerShdw blurRad="38100" dist="38100" dir="2700000" algn="tl">
                    <a:srgbClr val="C0C0C0"/>
                  </a:outerShdw>
                </a:effectLst>
              </a:rPr>
              <a:t>6</a:t>
            </a:r>
            <a:r>
              <a:rPr lang="en-US" altLang="es-ES" dirty="0">
                <a:solidFill>
                  <a:srgbClr val="00B050"/>
                </a:solidFill>
                <a:effectLst>
                  <a:outerShdw blurRad="38100" dist="38100" dir="2700000" algn="tl">
                    <a:srgbClr val="C0C0C0"/>
                  </a:outerShdw>
                </a:effectLst>
              </a:rPr>
              <a:t>] </a:t>
            </a:r>
          </a:p>
          <a:p>
            <a:pPr lvl="1"/>
            <a:r>
              <a:rPr lang="en-US" altLang="es-ES" dirty="0">
                <a:solidFill>
                  <a:srgbClr val="00B050"/>
                </a:solidFill>
                <a:effectLst>
                  <a:outerShdw blurRad="38100" dist="38100" dir="2700000" algn="tl">
                    <a:srgbClr val="C0C0C0"/>
                  </a:outerShdw>
                </a:effectLst>
              </a:rPr>
              <a:t>Lille</a:t>
            </a:r>
            <a:r>
              <a:rPr lang="hr-HR" altLang="es-ES" dirty="0">
                <a:solidFill>
                  <a:srgbClr val="00B050"/>
                </a:solidFill>
                <a:effectLst>
                  <a:outerShdw blurRad="38100" dist="38100" dir="2700000" algn="tl">
                    <a:srgbClr val="C0C0C0"/>
                  </a:outerShdw>
                </a:effectLst>
              </a:rPr>
              <a:t>, France</a:t>
            </a:r>
            <a:r>
              <a:rPr lang="en-US" altLang="es-ES" dirty="0">
                <a:solidFill>
                  <a:srgbClr val="00B050"/>
                </a:solidFill>
                <a:effectLst>
                  <a:outerShdw blurRad="38100" dist="38100" dir="2700000" algn="tl">
                    <a:srgbClr val="C0C0C0"/>
                  </a:outerShdw>
                </a:effectLst>
              </a:rPr>
              <a:t> (topic: “Optical Telecommunications and Mobile Telecommunications”)</a:t>
            </a:r>
            <a:r>
              <a:rPr lang="hr-HR" altLang="es-ES" dirty="0">
                <a:solidFill>
                  <a:srgbClr val="00B050"/>
                </a:solidFill>
                <a:effectLst>
                  <a:outerShdw blurRad="38100" dist="38100" dir="2700000" algn="tl">
                    <a:srgbClr val="C0C0C0"/>
                  </a:outerShdw>
                </a:effectLst>
              </a:rPr>
              <a:t> </a:t>
            </a:r>
            <a:r>
              <a:rPr lang="en-US" altLang="es-ES" dirty="0">
                <a:solidFill>
                  <a:srgbClr val="00B050"/>
                </a:solidFill>
                <a:effectLst>
                  <a:outerShdw blurRad="38100" dist="38100" dir="2700000" algn="tl">
                    <a:srgbClr val="C0C0C0"/>
                  </a:outerShdw>
                </a:effectLst>
              </a:rPr>
              <a:t>[200</a:t>
            </a:r>
            <a:r>
              <a:rPr lang="hr-HR" altLang="es-ES" dirty="0">
                <a:solidFill>
                  <a:srgbClr val="00B050"/>
                </a:solidFill>
                <a:effectLst>
                  <a:outerShdw blurRad="38100" dist="38100" dir="2700000" algn="tl">
                    <a:srgbClr val="C0C0C0"/>
                  </a:outerShdw>
                </a:effectLst>
              </a:rPr>
              <a:t>7</a:t>
            </a:r>
            <a:r>
              <a:rPr lang="en-US" altLang="es-ES" dirty="0">
                <a:solidFill>
                  <a:srgbClr val="00B050"/>
                </a:solidFill>
                <a:effectLst>
                  <a:outerShdw blurRad="38100" dist="38100" dir="2700000" algn="tl">
                    <a:srgbClr val="C0C0C0"/>
                  </a:outerShdw>
                </a:effectLst>
              </a:rPr>
              <a:t>] </a:t>
            </a:r>
          </a:p>
          <a:p>
            <a:pPr lvl="1"/>
            <a:r>
              <a:rPr lang="en-US" altLang="es-ES" dirty="0">
                <a:solidFill>
                  <a:srgbClr val="00B050"/>
                </a:solidFill>
                <a:effectLst>
                  <a:outerShdw blurRad="38100" dist="38100" dir="2700000" algn="tl">
                    <a:srgbClr val="C0C0C0"/>
                  </a:outerShdw>
                </a:effectLst>
              </a:rPr>
              <a:t>Zilina</a:t>
            </a:r>
            <a:r>
              <a:rPr lang="hr-HR" altLang="es-ES" dirty="0">
                <a:solidFill>
                  <a:srgbClr val="00B050"/>
                </a:solidFill>
                <a:effectLst>
                  <a:outerShdw blurRad="38100" dist="38100" dir="2700000" algn="tl">
                    <a:srgbClr val="C0C0C0"/>
                  </a:outerShdw>
                </a:effectLst>
              </a:rPr>
              <a:t>, </a:t>
            </a:r>
            <a:r>
              <a:rPr lang="hr-HR" altLang="es-ES" dirty="0" err="1">
                <a:solidFill>
                  <a:srgbClr val="00B050"/>
                </a:solidFill>
                <a:effectLst>
                  <a:outerShdw blurRad="38100" dist="38100" dir="2700000" algn="tl">
                    <a:srgbClr val="C0C0C0"/>
                  </a:outerShdw>
                </a:effectLst>
              </a:rPr>
              <a:t>Slovakia</a:t>
            </a:r>
            <a:r>
              <a:rPr lang="en-US" altLang="es-ES" dirty="0">
                <a:solidFill>
                  <a:srgbClr val="00B050"/>
                </a:solidFill>
                <a:effectLst>
                  <a:outerShdw blurRad="38100" dist="38100" dir="2700000" algn="tl">
                    <a:srgbClr val="C0C0C0"/>
                  </a:outerShdw>
                </a:effectLst>
              </a:rPr>
              <a:t> (topic: “Optical Telecommunications and Mobile Telecommunications”)</a:t>
            </a:r>
            <a:r>
              <a:rPr lang="hr-HR" altLang="es-ES" dirty="0">
                <a:solidFill>
                  <a:srgbClr val="00B050"/>
                </a:solidFill>
                <a:effectLst>
                  <a:outerShdw blurRad="38100" dist="38100" dir="2700000" algn="tl">
                    <a:srgbClr val="C0C0C0"/>
                  </a:outerShdw>
                </a:effectLst>
              </a:rPr>
              <a:t> [2008] </a:t>
            </a:r>
            <a:endParaRPr lang="en-US" altLang="es-ES" dirty="0">
              <a:solidFill>
                <a:srgbClr val="00B050"/>
              </a:solidFill>
              <a:effectLst>
                <a:outerShdw blurRad="38100" dist="38100" dir="2700000" algn="tl">
                  <a:srgbClr val="C0C0C0"/>
                </a:outerShdw>
              </a:effectLst>
            </a:endParaRPr>
          </a:p>
          <a:p>
            <a:pPr lvl="1"/>
            <a:r>
              <a:rPr lang="en-US" altLang="es-ES" dirty="0" err="1">
                <a:solidFill>
                  <a:srgbClr val="FF0000"/>
                </a:solidFill>
                <a:effectLst>
                  <a:outerShdw blurRad="38100" dist="38100" dir="2700000" algn="tl">
                    <a:srgbClr val="C0C0C0"/>
                  </a:outerShdw>
                </a:effectLst>
              </a:rPr>
              <a:t>Sof</a:t>
            </a:r>
            <a:r>
              <a:rPr lang="hr-HR" altLang="es-ES" dirty="0">
                <a:solidFill>
                  <a:srgbClr val="FF0000"/>
                </a:solidFill>
                <a:effectLst>
                  <a:outerShdw blurRad="38100" dist="38100" dir="2700000" algn="tl">
                    <a:srgbClr val="C0C0C0"/>
                  </a:outerShdw>
                </a:effectLst>
              </a:rPr>
              <a:t>i</a:t>
            </a:r>
            <a:r>
              <a:rPr lang="en-US" altLang="es-ES" dirty="0">
                <a:solidFill>
                  <a:srgbClr val="FF0000"/>
                </a:solidFill>
                <a:effectLst>
                  <a:outerShdw blurRad="38100" dist="38100" dir="2700000" algn="tl">
                    <a:srgbClr val="C0C0C0"/>
                  </a:outerShdw>
                </a:effectLst>
              </a:rPr>
              <a:t>a</a:t>
            </a:r>
            <a:r>
              <a:rPr lang="hr-HR" altLang="es-ES" dirty="0">
                <a:solidFill>
                  <a:srgbClr val="FF0000"/>
                </a:solidFill>
                <a:effectLst>
                  <a:outerShdw blurRad="38100" dist="38100" dir="2700000" algn="tl">
                    <a:srgbClr val="C0C0C0"/>
                  </a:outerShdw>
                </a:effectLst>
              </a:rPr>
              <a:t>, </a:t>
            </a:r>
            <a:r>
              <a:rPr lang="hr-HR" altLang="es-ES" dirty="0" err="1">
                <a:solidFill>
                  <a:srgbClr val="FF0000"/>
                </a:solidFill>
                <a:effectLst>
                  <a:outerShdw blurRad="38100" dist="38100" dir="2700000" algn="tl">
                    <a:srgbClr val="C0C0C0"/>
                  </a:outerShdw>
                </a:effectLst>
              </a:rPr>
              <a:t>Bulgaria</a:t>
            </a:r>
            <a:r>
              <a:rPr lang="en-US" altLang="es-ES" dirty="0">
                <a:solidFill>
                  <a:srgbClr val="FF0000"/>
                </a:solidFill>
                <a:effectLst>
                  <a:outerShdw blurRad="38100" dist="38100" dir="2700000" algn="tl">
                    <a:srgbClr val="C0C0C0"/>
                  </a:outerShdw>
                </a:effectLst>
              </a:rPr>
              <a:t> (topic: “Optical Telecommunications”)</a:t>
            </a:r>
            <a:r>
              <a:rPr lang="hr-HR" altLang="es-ES" dirty="0">
                <a:solidFill>
                  <a:srgbClr val="FF0000"/>
                </a:solidFill>
                <a:effectLst>
                  <a:outerShdw blurRad="38100" dist="38100" dir="2700000" algn="tl">
                    <a:srgbClr val="C0C0C0"/>
                  </a:outerShdw>
                </a:effectLst>
              </a:rPr>
              <a:t> [</a:t>
            </a:r>
            <a:r>
              <a:rPr lang="en-US" altLang="es-ES" dirty="0">
                <a:solidFill>
                  <a:srgbClr val="FF0000"/>
                </a:solidFill>
                <a:effectLst>
                  <a:outerShdw blurRad="38100" dist="38100" dir="2700000" algn="tl">
                    <a:srgbClr val="C0C0C0"/>
                  </a:outerShdw>
                </a:effectLst>
              </a:rPr>
              <a:t>2009</a:t>
            </a:r>
            <a:r>
              <a:rPr lang="hr-HR" altLang="es-ES" dirty="0">
                <a:solidFill>
                  <a:srgbClr val="FF0000"/>
                </a:solidFill>
                <a:effectLst>
                  <a:outerShdw blurRad="38100" dist="38100" dir="2700000" algn="tl">
                    <a:srgbClr val="C0C0C0"/>
                  </a:outerShdw>
                </a:effectLst>
              </a:rPr>
              <a:t>] </a:t>
            </a:r>
            <a:endParaRPr lang="en-US" altLang="es-ES" dirty="0">
              <a:solidFill>
                <a:srgbClr val="FF0000"/>
              </a:solidFill>
              <a:effectLst>
                <a:outerShdw blurRad="38100" dist="38100" dir="2700000" algn="tl">
                  <a:srgbClr val="C0C0C0"/>
                </a:outerShdw>
              </a:effectLst>
            </a:endParaRPr>
          </a:p>
          <a:p>
            <a:pPr lvl="1"/>
            <a:r>
              <a:rPr lang="en-US" altLang="es-ES" dirty="0">
                <a:solidFill>
                  <a:srgbClr val="FF0000"/>
                </a:solidFill>
                <a:effectLst>
                  <a:outerShdw blurRad="38100" dist="38100" dir="2700000" algn="tl">
                    <a:srgbClr val="C0C0C0"/>
                  </a:outerShdw>
                </a:effectLst>
              </a:rPr>
              <a:t>Gyor</a:t>
            </a:r>
            <a:r>
              <a:rPr lang="hr-HR" altLang="es-ES" dirty="0">
                <a:solidFill>
                  <a:srgbClr val="FF0000"/>
                </a:solidFill>
                <a:effectLst>
                  <a:outerShdw blurRad="38100" dist="38100" dir="2700000" algn="tl">
                    <a:srgbClr val="C0C0C0"/>
                  </a:outerShdw>
                </a:effectLst>
              </a:rPr>
              <a:t>, </a:t>
            </a:r>
            <a:r>
              <a:rPr lang="hr-HR" altLang="es-ES" dirty="0" err="1">
                <a:solidFill>
                  <a:srgbClr val="FF0000"/>
                </a:solidFill>
                <a:effectLst>
                  <a:outerShdw blurRad="38100" dist="38100" dir="2700000" algn="tl">
                    <a:srgbClr val="C0C0C0"/>
                  </a:outerShdw>
                </a:effectLst>
              </a:rPr>
              <a:t>Hungary</a:t>
            </a:r>
            <a:r>
              <a:rPr lang="en-US" altLang="es-ES" dirty="0">
                <a:solidFill>
                  <a:srgbClr val="FF0000"/>
                </a:solidFill>
                <a:effectLst>
                  <a:outerShdw blurRad="38100" dist="38100" dir="2700000" algn="tl">
                    <a:srgbClr val="C0C0C0"/>
                  </a:outerShdw>
                </a:effectLst>
              </a:rPr>
              <a:t> (topic: “Telecommunication and ICT management”)</a:t>
            </a:r>
            <a:r>
              <a:rPr lang="hr-HR" altLang="es-ES" dirty="0">
                <a:solidFill>
                  <a:srgbClr val="FF0000"/>
                </a:solidFill>
                <a:effectLst>
                  <a:outerShdw blurRad="38100" dist="38100" dir="2700000" algn="tl">
                    <a:srgbClr val="C0C0C0"/>
                  </a:outerShdw>
                </a:effectLst>
              </a:rPr>
              <a:t> [</a:t>
            </a:r>
            <a:r>
              <a:rPr lang="en-US" altLang="es-ES" dirty="0">
                <a:solidFill>
                  <a:srgbClr val="FF0000"/>
                </a:solidFill>
                <a:effectLst>
                  <a:outerShdw blurRad="38100" dist="38100" dir="2700000" algn="tl">
                    <a:srgbClr val="C0C0C0"/>
                  </a:outerShdw>
                </a:effectLst>
              </a:rPr>
              <a:t>2010</a:t>
            </a:r>
            <a:r>
              <a:rPr lang="hr-HR" altLang="es-ES" dirty="0">
                <a:solidFill>
                  <a:srgbClr val="FF0000"/>
                </a:solidFill>
                <a:effectLst>
                  <a:outerShdw blurRad="38100" dist="38100" dir="2700000" algn="tl">
                    <a:srgbClr val="C0C0C0"/>
                  </a:outerShdw>
                </a:effectLst>
              </a:rPr>
              <a:t>]</a:t>
            </a:r>
            <a:r>
              <a:rPr lang="en-US" altLang="es-ES" dirty="0">
                <a:solidFill>
                  <a:srgbClr val="FF0000"/>
                </a:solidFill>
                <a:effectLst>
                  <a:outerShdw blurRad="38100" dist="38100" dir="2700000" algn="tl">
                    <a:srgbClr val="C0C0C0"/>
                  </a:outerShdw>
                </a:effectLst>
              </a:rPr>
              <a:t> </a:t>
            </a:r>
          </a:p>
          <a:p>
            <a:pPr lvl="1"/>
            <a:r>
              <a:rPr lang="en-US" altLang="es-ES" dirty="0" err="1">
                <a:solidFill>
                  <a:srgbClr val="FF0000"/>
                </a:solidFill>
                <a:effectLst>
                  <a:outerShdw blurRad="38100" dist="38100" dir="2700000" algn="tl">
                    <a:srgbClr val="C0C0C0"/>
                  </a:outerShdw>
                </a:effectLst>
              </a:rPr>
              <a:t>Opatija</a:t>
            </a:r>
            <a:r>
              <a:rPr lang="hr-HR" altLang="es-ES" dirty="0">
                <a:solidFill>
                  <a:srgbClr val="FF0000"/>
                </a:solidFill>
                <a:effectLst>
                  <a:outerShdw blurRad="38100" dist="38100" dir="2700000" algn="tl">
                    <a:srgbClr val="C0C0C0"/>
                  </a:outerShdw>
                </a:effectLst>
              </a:rPr>
              <a:t>, Croatia [2011] </a:t>
            </a: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7AD467A-E386-4E12-AE69-F726AC14C833}"/>
              </a:ext>
            </a:extLst>
          </p:cNvPr>
          <p:cNvSpPr>
            <a:spLocks noGrp="1"/>
          </p:cNvSpPr>
          <p:nvPr>
            <p:ph type="sldNum" sz="quarter" idx="12"/>
          </p:nvPr>
        </p:nvSpPr>
        <p:spPr/>
        <p:txBody>
          <a:bodyPr/>
          <a:lstStyle/>
          <a:p>
            <a:fld id="{AD9C827A-E1CC-4B95-AF23-566EC53ECA65}" type="slidenum">
              <a:rPr lang="en-US" smtClean="0"/>
              <a:t>5</a:t>
            </a:fld>
            <a:endParaRPr lang="en-US"/>
          </a:p>
        </p:txBody>
      </p:sp>
      <p:sp>
        <p:nvSpPr>
          <p:cNvPr id="6" name="Rectangle 5">
            <a:extLst>
              <a:ext uri="{FF2B5EF4-FFF2-40B4-BE49-F238E27FC236}">
                <a16:creationId xmlns:a16="http://schemas.microsoft.com/office/drawing/2014/main" id="{6B36EA4E-5B4E-4527-BEE3-B128C0FCAF87}"/>
              </a:ext>
            </a:extLst>
          </p:cNvPr>
          <p:cNvSpPr/>
          <p:nvPr/>
        </p:nvSpPr>
        <p:spPr>
          <a:xfrm>
            <a:off x="8467201" y="1870075"/>
            <a:ext cx="3029997" cy="400110"/>
          </a:xfrm>
          <a:prstGeom prst="rect">
            <a:avLst/>
          </a:prstGeom>
        </p:spPr>
        <p:txBody>
          <a:bodyPr wrap="none">
            <a:spAutoFit/>
          </a:bodyPr>
          <a:lstStyle/>
          <a:p>
            <a:r>
              <a:rPr lang="es-ES" altLang="es-ES" sz="2000" dirty="0">
                <a:solidFill>
                  <a:srgbClr val="00B050"/>
                </a:solidFill>
                <a:effectLst>
                  <a:outerShdw blurRad="38100" dist="38100" dir="2700000" algn="tl">
                    <a:srgbClr val="C0C0C0"/>
                  </a:outerShdw>
                </a:effectLst>
              </a:rPr>
              <a:t>EU </a:t>
            </a:r>
            <a:r>
              <a:rPr lang="es-ES" altLang="es-ES" sz="2000" dirty="0" err="1">
                <a:solidFill>
                  <a:srgbClr val="00B050"/>
                </a:solidFill>
                <a:effectLst>
                  <a:outerShdw blurRad="38100" dist="38100" dir="2700000" algn="tl">
                    <a:srgbClr val="C0C0C0"/>
                  </a:outerShdw>
                </a:effectLst>
              </a:rPr>
              <a:t>funded</a:t>
            </a:r>
            <a:r>
              <a:rPr lang="es-ES" altLang="es-ES" sz="2000" dirty="0">
                <a:effectLst>
                  <a:outerShdw blurRad="38100" dist="38100" dir="2700000" algn="tl">
                    <a:srgbClr val="C0C0C0"/>
                  </a:outerShdw>
                </a:effectLst>
              </a:rPr>
              <a:t> / </a:t>
            </a:r>
            <a:r>
              <a:rPr lang="es-ES" altLang="es-ES" sz="2000" dirty="0" err="1">
                <a:solidFill>
                  <a:srgbClr val="FF0000"/>
                </a:solidFill>
                <a:effectLst>
                  <a:outerShdw blurRad="38100" dist="38100" dir="2700000" algn="tl">
                    <a:srgbClr val="C0C0C0"/>
                  </a:outerShdw>
                </a:effectLst>
              </a:rPr>
              <a:t>Not</a:t>
            </a:r>
            <a:r>
              <a:rPr lang="es-ES" altLang="es-ES" sz="2000" dirty="0">
                <a:solidFill>
                  <a:srgbClr val="FF0000"/>
                </a:solidFill>
                <a:effectLst>
                  <a:outerShdw blurRad="38100" dist="38100" dir="2700000" algn="tl">
                    <a:srgbClr val="C0C0C0"/>
                  </a:outerShdw>
                </a:effectLst>
              </a:rPr>
              <a:t> EU </a:t>
            </a:r>
            <a:r>
              <a:rPr lang="es-ES" altLang="es-ES" sz="2000" dirty="0" err="1">
                <a:solidFill>
                  <a:srgbClr val="FF0000"/>
                </a:solidFill>
                <a:effectLst>
                  <a:outerShdw blurRad="38100" dist="38100" dir="2700000" algn="tl">
                    <a:srgbClr val="C0C0C0"/>
                  </a:outerShdw>
                </a:effectLst>
              </a:rPr>
              <a:t>funded</a:t>
            </a:r>
            <a:endParaRPr lang="en-US" sz="2000" dirty="0"/>
          </a:p>
        </p:txBody>
      </p:sp>
    </p:spTree>
    <p:extLst>
      <p:ext uri="{BB962C8B-B14F-4D97-AF65-F5344CB8AC3E}">
        <p14:creationId xmlns:p14="http://schemas.microsoft.com/office/powerpoint/2010/main" val="375458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688E-7EE0-4FDB-8885-FEA220383F42}"/>
              </a:ext>
            </a:extLst>
          </p:cNvPr>
          <p:cNvSpPr>
            <a:spLocks noGrp="1"/>
          </p:cNvSpPr>
          <p:nvPr>
            <p:ph type="title"/>
          </p:nvPr>
        </p:nvSpPr>
        <p:spPr/>
        <p:txBody>
          <a:bodyPr>
            <a:normAutofit/>
          </a:bodyPr>
          <a:lstStyle/>
          <a:p>
            <a:r>
              <a:rPr lang="en-US" dirty="0"/>
              <a:t>Phase 2 aka </a:t>
            </a:r>
            <a:r>
              <a:rPr lang="en-US" i="1" dirty="0"/>
              <a:t>Consolidation</a:t>
            </a:r>
            <a:r>
              <a:rPr lang="en-US" dirty="0"/>
              <a:t> (2012-2014)</a:t>
            </a:r>
          </a:p>
        </p:txBody>
      </p:sp>
      <p:sp>
        <p:nvSpPr>
          <p:cNvPr id="3" name="Content Placeholder 2">
            <a:extLst>
              <a:ext uri="{FF2B5EF4-FFF2-40B4-BE49-F238E27FC236}">
                <a16:creationId xmlns:a16="http://schemas.microsoft.com/office/drawing/2014/main" id="{59B46B3F-77DF-4D6F-9661-9B13450D8608}"/>
              </a:ext>
            </a:extLst>
          </p:cNvPr>
          <p:cNvSpPr>
            <a:spLocks noGrp="1"/>
          </p:cNvSpPr>
          <p:nvPr>
            <p:ph idx="1"/>
          </p:nvPr>
        </p:nvSpPr>
        <p:spPr>
          <a:xfrm>
            <a:off x="838200" y="1825625"/>
            <a:ext cx="6756918" cy="4351338"/>
          </a:xfrm>
        </p:spPr>
        <p:txBody>
          <a:bodyPr>
            <a:normAutofit fontScale="85000" lnSpcReduction="10000"/>
          </a:bodyPr>
          <a:lstStyle/>
          <a:p>
            <a:r>
              <a:rPr lang="en-US" b="1" dirty="0"/>
              <a:t>Grant</a:t>
            </a:r>
            <a:r>
              <a:rPr lang="en-US" dirty="0"/>
              <a:t>: LLP – Erasmus Mobility – Intensive </a:t>
            </a:r>
            <a:r>
              <a:rPr lang="en-US" dirty="0" err="1"/>
              <a:t>Programmes</a:t>
            </a:r>
            <a:r>
              <a:rPr lang="en-US" dirty="0"/>
              <a:t> (2007-2013)</a:t>
            </a:r>
          </a:p>
          <a:p>
            <a:pPr marL="457200" lvl="1" indent="0">
              <a:buNone/>
            </a:pPr>
            <a:r>
              <a:rPr lang="en-US" dirty="0"/>
              <a:t>-</a:t>
            </a:r>
            <a:r>
              <a:rPr lang="en-US" i="1" dirty="0"/>
              <a:t>Short </a:t>
            </a:r>
            <a:r>
              <a:rPr lang="en-US" i="1" dirty="0" err="1"/>
              <a:t>programmes</a:t>
            </a:r>
            <a:r>
              <a:rPr lang="en-US" i="1" dirty="0"/>
              <a:t> of study which bring together students and staff from higher education institutions of at least three participating countries</a:t>
            </a:r>
            <a:r>
              <a:rPr lang="en-US" dirty="0"/>
              <a:t>-</a:t>
            </a:r>
          </a:p>
          <a:p>
            <a:r>
              <a:rPr lang="en-US" b="1" dirty="0"/>
              <a:t>Applicant</a:t>
            </a:r>
            <a:r>
              <a:rPr lang="en-US" dirty="0"/>
              <a:t>: </a:t>
            </a:r>
            <a:r>
              <a:rPr lang="en-US" dirty="0" err="1"/>
              <a:t>Universi</a:t>
            </a:r>
            <a:r>
              <a:rPr lang="hr-HR" dirty="0"/>
              <a:t>d</a:t>
            </a:r>
            <a:r>
              <a:rPr lang="en-US" dirty="0"/>
              <a:t>a</a:t>
            </a:r>
            <a:r>
              <a:rPr lang="hr-HR" dirty="0"/>
              <a:t>d</a:t>
            </a:r>
            <a:r>
              <a:rPr lang="en-US" dirty="0"/>
              <a:t> </a:t>
            </a:r>
            <a:r>
              <a:rPr lang="en-US" dirty="0" err="1"/>
              <a:t>Politecnica</a:t>
            </a:r>
            <a:r>
              <a:rPr lang="en-US" dirty="0"/>
              <a:t> Valencia (UPV)</a:t>
            </a:r>
          </a:p>
          <a:p>
            <a:r>
              <a:rPr lang="en-US" b="1" dirty="0"/>
              <a:t>Project</a:t>
            </a:r>
            <a:r>
              <a:rPr lang="en-US" dirty="0"/>
              <a:t>: Intercultural knowledge transfer in engineering for a sustainable global ICT community (SUSCOMTEC)</a:t>
            </a:r>
          </a:p>
          <a:p>
            <a:r>
              <a:rPr lang="en-US" b="1" dirty="0"/>
              <a:t>Locations</a:t>
            </a:r>
            <a:r>
              <a:rPr lang="en-US" dirty="0"/>
              <a:t>: </a:t>
            </a:r>
          </a:p>
          <a:p>
            <a:pPr lvl="1"/>
            <a:r>
              <a:rPr lang="en-US" dirty="0"/>
              <a:t>Valencia</a:t>
            </a:r>
            <a:r>
              <a:rPr lang="hr-HR" dirty="0"/>
              <a:t>, Spain</a:t>
            </a:r>
            <a:r>
              <a:rPr lang="en-US" dirty="0"/>
              <a:t> </a:t>
            </a:r>
            <a:r>
              <a:rPr lang="hr-HR" dirty="0"/>
              <a:t>[</a:t>
            </a:r>
            <a:r>
              <a:rPr lang="en-US" dirty="0"/>
              <a:t>2012</a:t>
            </a:r>
            <a:r>
              <a:rPr lang="hr-HR" dirty="0"/>
              <a:t>]</a:t>
            </a:r>
          </a:p>
          <a:p>
            <a:pPr lvl="1"/>
            <a:r>
              <a:rPr lang="hr-HR" dirty="0" err="1"/>
              <a:t>Debrecen</a:t>
            </a:r>
            <a:r>
              <a:rPr lang="hr-HR" dirty="0"/>
              <a:t>, </a:t>
            </a:r>
            <a:r>
              <a:rPr lang="hr-HR" dirty="0" err="1"/>
              <a:t>Hungary</a:t>
            </a:r>
            <a:r>
              <a:rPr lang="hr-HR" dirty="0"/>
              <a:t> [2013]</a:t>
            </a:r>
          </a:p>
          <a:p>
            <a:pPr lvl="1"/>
            <a:r>
              <a:rPr lang="hr-HR" dirty="0" err="1"/>
              <a:t>Sofia</a:t>
            </a:r>
            <a:r>
              <a:rPr lang="hr-HR" dirty="0"/>
              <a:t>, </a:t>
            </a:r>
            <a:r>
              <a:rPr lang="hr-HR" dirty="0" err="1"/>
              <a:t>Bulgaria</a:t>
            </a:r>
            <a:r>
              <a:rPr lang="hr-HR" dirty="0"/>
              <a:t> [2014]</a:t>
            </a:r>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C29F1C5E-C300-406A-A459-F9DCEEBCEFBF}"/>
              </a:ext>
            </a:extLst>
          </p:cNvPr>
          <p:cNvSpPr>
            <a:spLocks noGrp="1"/>
          </p:cNvSpPr>
          <p:nvPr>
            <p:ph type="sldNum" sz="quarter" idx="12"/>
          </p:nvPr>
        </p:nvSpPr>
        <p:spPr/>
        <p:txBody>
          <a:bodyPr/>
          <a:lstStyle/>
          <a:p>
            <a:fld id="{AD9C827A-E1CC-4B95-AF23-566EC53ECA65}" type="slidenum">
              <a:rPr lang="en-US" smtClean="0"/>
              <a:t>6</a:t>
            </a:fld>
            <a:endParaRPr lang="en-US"/>
          </a:p>
        </p:txBody>
      </p:sp>
      <p:pic>
        <p:nvPicPr>
          <p:cNvPr id="6" name="12 Imagen" descr="P1240810-13-v01b.JPG">
            <a:extLst>
              <a:ext uri="{FF2B5EF4-FFF2-40B4-BE49-F238E27FC236}">
                <a16:creationId xmlns:a16="http://schemas.microsoft.com/office/drawing/2014/main" id="{9B151363-8969-42CF-B169-80C5FCC043D6}"/>
              </a:ext>
            </a:extLst>
          </p:cNvPr>
          <p:cNvPicPr>
            <a:picLocks noChangeAspect="1"/>
          </p:cNvPicPr>
          <p:nvPr/>
        </p:nvPicPr>
        <p:blipFill>
          <a:blip r:embed="rId3" cstate="print"/>
          <a:stretch>
            <a:fillRect/>
          </a:stretch>
        </p:blipFill>
        <p:spPr>
          <a:xfrm>
            <a:off x="4491534" y="4555855"/>
            <a:ext cx="6220012" cy="1800495"/>
          </a:xfrm>
          <a:prstGeom prst="rect">
            <a:avLst/>
          </a:prstGeom>
        </p:spPr>
      </p:pic>
      <p:pic>
        <p:nvPicPr>
          <p:cNvPr id="8" name="13 Imagen" descr="P1240662.JPG">
            <a:extLst>
              <a:ext uri="{FF2B5EF4-FFF2-40B4-BE49-F238E27FC236}">
                <a16:creationId xmlns:a16="http://schemas.microsoft.com/office/drawing/2014/main" id="{A03E030B-71BA-46A6-8190-E78920620D71}"/>
              </a:ext>
            </a:extLst>
          </p:cNvPr>
          <p:cNvPicPr>
            <a:picLocks noChangeAspect="1"/>
          </p:cNvPicPr>
          <p:nvPr/>
        </p:nvPicPr>
        <p:blipFill>
          <a:blip r:embed="rId4" cstate="print"/>
          <a:stretch>
            <a:fillRect/>
          </a:stretch>
        </p:blipFill>
        <p:spPr>
          <a:xfrm>
            <a:off x="8659042" y="2103372"/>
            <a:ext cx="2665689" cy="1999267"/>
          </a:xfrm>
          <a:prstGeom prst="rect">
            <a:avLst/>
          </a:prstGeom>
        </p:spPr>
      </p:pic>
    </p:spTree>
    <p:extLst>
      <p:ext uri="{BB962C8B-B14F-4D97-AF65-F5344CB8AC3E}">
        <p14:creationId xmlns:p14="http://schemas.microsoft.com/office/powerpoint/2010/main" val="210291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7E1C-2B2F-4793-B765-1E02CB5D3D4B}"/>
              </a:ext>
            </a:extLst>
          </p:cNvPr>
          <p:cNvSpPr>
            <a:spLocks noGrp="1"/>
          </p:cNvSpPr>
          <p:nvPr>
            <p:ph type="title"/>
          </p:nvPr>
        </p:nvSpPr>
        <p:spPr/>
        <p:txBody>
          <a:bodyPr>
            <a:normAutofit fontScale="90000"/>
          </a:bodyPr>
          <a:lstStyle/>
          <a:p>
            <a:r>
              <a:rPr lang="hr-HR" dirty="0" err="1"/>
              <a:t>Phase</a:t>
            </a:r>
            <a:r>
              <a:rPr lang="hr-HR" dirty="0"/>
              <a:t> 3 </a:t>
            </a:r>
            <a:r>
              <a:rPr lang="hr-HR" dirty="0" err="1"/>
              <a:t>aka</a:t>
            </a:r>
            <a:r>
              <a:rPr lang="hr-HR" dirty="0"/>
              <a:t> Erasmus </a:t>
            </a:r>
            <a:r>
              <a:rPr lang="hr-HR" dirty="0" err="1"/>
              <a:t>Key</a:t>
            </a:r>
            <a:r>
              <a:rPr lang="hr-HR" dirty="0"/>
              <a:t> </a:t>
            </a:r>
            <a:r>
              <a:rPr lang="hr-HR" dirty="0" err="1"/>
              <a:t>Action</a:t>
            </a:r>
            <a:r>
              <a:rPr lang="hr-HR" dirty="0"/>
              <a:t> 2 (2014 - </a:t>
            </a:r>
            <a:r>
              <a:rPr lang="hr-HR" dirty="0" err="1"/>
              <a:t>onwards</a:t>
            </a:r>
            <a:r>
              <a:rPr lang="hr-HR" dirty="0"/>
              <a:t>)</a:t>
            </a:r>
            <a:endParaRPr lang="en-US" dirty="0"/>
          </a:p>
        </p:txBody>
      </p:sp>
      <p:sp>
        <p:nvSpPr>
          <p:cNvPr id="3" name="Content Placeholder 2">
            <a:extLst>
              <a:ext uri="{FF2B5EF4-FFF2-40B4-BE49-F238E27FC236}">
                <a16:creationId xmlns:a16="http://schemas.microsoft.com/office/drawing/2014/main" id="{5C0DC373-E62F-431C-8674-1792D8F30B5B}"/>
              </a:ext>
            </a:extLst>
          </p:cNvPr>
          <p:cNvSpPr>
            <a:spLocks noGrp="1"/>
          </p:cNvSpPr>
          <p:nvPr>
            <p:ph idx="1"/>
          </p:nvPr>
        </p:nvSpPr>
        <p:spPr>
          <a:xfrm>
            <a:off x="838200" y="1825625"/>
            <a:ext cx="9397482" cy="4351338"/>
          </a:xfrm>
        </p:spPr>
        <p:txBody>
          <a:bodyPr>
            <a:normAutofit lnSpcReduction="10000"/>
          </a:bodyPr>
          <a:lstStyle/>
          <a:p>
            <a:r>
              <a:rPr lang="hr-HR" b="1" dirty="0" err="1"/>
              <a:t>Applicant</a:t>
            </a:r>
            <a:r>
              <a:rPr lang="hr-HR" dirty="0"/>
              <a:t>: University </a:t>
            </a:r>
            <a:r>
              <a:rPr lang="hr-HR" dirty="0" err="1"/>
              <a:t>of</a:t>
            </a:r>
            <a:r>
              <a:rPr lang="hr-HR" dirty="0"/>
              <a:t> Zagreb </a:t>
            </a:r>
            <a:r>
              <a:rPr lang="hr-HR" dirty="0" err="1"/>
              <a:t>Faculty</a:t>
            </a:r>
            <a:r>
              <a:rPr lang="hr-HR" dirty="0"/>
              <a:t> </a:t>
            </a:r>
            <a:r>
              <a:rPr lang="hr-HR" dirty="0" err="1"/>
              <a:t>of</a:t>
            </a:r>
            <a:r>
              <a:rPr lang="hr-HR" dirty="0"/>
              <a:t> </a:t>
            </a:r>
            <a:r>
              <a:rPr lang="hr-HR" dirty="0" err="1"/>
              <a:t>Electrical</a:t>
            </a:r>
            <a:r>
              <a:rPr lang="hr-HR" dirty="0"/>
              <a:t> </a:t>
            </a:r>
            <a:r>
              <a:rPr lang="hr-HR" dirty="0" err="1"/>
              <a:t>Engineering</a:t>
            </a:r>
            <a:r>
              <a:rPr lang="hr-HR" dirty="0"/>
              <a:t> </a:t>
            </a:r>
            <a:r>
              <a:rPr lang="hr-HR" dirty="0" err="1"/>
              <a:t>and</a:t>
            </a:r>
            <a:r>
              <a:rPr lang="hr-HR" dirty="0"/>
              <a:t> </a:t>
            </a:r>
            <a:r>
              <a:rPr lang="hr-HR" dirty="0" err="1"/>
              <a:t>Computing</a:t>
            </a:r>
            <a:r>
              <a:rPr lang="hr-HR" dirty="0"/>
              <a:t> (UNIZG-FER)</a:t>
            </a:r>
          </a:p>
          <a:p>
            <a:r>
              <a:rPr lang="hr-HR" b="1" dirty="0"/>
              <a:t>Project #1</a:t>
            </a:r>
            <a:r>
              <a:rPr lang="hr-HR" dirty="0"/>
              <a:t>: </a:t>
            </a:r>
            <a:r>
              <a:rPr lang="en-US" dirty="0"/>
              <a:t>Innovative ICT Solutions for the Societal Challenges</a:t>
            </a:r>
            <a:r>
              <a:rPr lang="hr-HR" dirty="0"/>
              <a:t> (INNOSOC) [2015-2017]</a:t>
            </a:r>
          </a:p>
          <a:p>
            <a:pPr lvl="1"/>
            <a:r>
              <a:rPr lang="hr-HR" dirty="0">
                <a:sym typeface="Wingdings" panose="05000000000000000000" pitchFamily="2" charset="2"/>
              </a:rPr>
              <a:t>Zagreb, Croatia [2016]</a:t>
            </a:r>
          </a:p>
          <a:p>
            <a:pPr lvl="1"/>
            <a:r>
              <a:rPr lang="hr-HR" dirty="0">
                <a:sym typeface="Wingdings" panose="05000000000000000000" pitchFamily="2" charset="2"/>
              </a:rPr>
              <a:t>Valencia, Spain [2017]</a:t>
            </a:r>
          </a:p>
          <a:p>
            <a:r>
              <a:rPr lang="hr-HR" b="1" dirty="0"/>
              <a:t>Project #</a:t>
            </a:r>
            <a:r>
              <a:rPr lang="en-US" b="1" dirty="0"/>
              <a:t>2</a:t>
            </a:r>
            <a:r>
              <a:rPr lang="hr-HR" dirty="0"/>
              <a:t>: </a:t>
            </a:r>
            <a:r>
              <a:rPr lang="en-US" dirty="0"/>
              <a:t>The ICT Engineer of the 21st Century: Mastering Technical Competencies, Management Skills, and Societal Responsibilities </a:t>
            </a:r>
            <a:r>
              <a:rPr lang="hr-HR" dirty="0"/>
              <a:t>(</a:t>
            </a:r>
            <a:r>
              <a:rPr lang="en-US" dirty="0"/>
              <a:t>TeamSoc21</a:t>
            </a:r>
            <a:r>
              <a:rPr lang="hr-HR" dirty="0"/>
              <a:t>) [201</a:t>
            </a:r>
            <a:r>
              <a:rPr lang="en-US" dirty="0"/>
              <a:t>7</a:t>
            </a:r>
            <a:r>
              <a:rPr lang="hr-HR" dirty="0"/>
              <a:t>-201</a:t>
            </a:r>
            <a:r>
              <a:rPr lang="en-US" dirty="0"/>
              <a:t>9</a:t>
            </a:r>
            <a:r>
              <a:rPr lang="hr-HR" dirty="0"/>
              <a:t>]</a:t>
            </a:r>
          </a:p>
          <a:p>
            <a:pPr lvl="1"/>
            <a:r>
              <a:rPr lang="hr-HR" dirty="0">
                <a:sym typeface="Wingdings" panose="05000000000000000000" pitchFamily="2" charset="2"/>
              </a:rPr>
              <a:t>Zagreb, Croatia [201</a:t>
            </a:r>
            <a:r>
              <a:rPr lang="en-US" dirty="0">
                <a:sym typeface="Wingdings" panose="05000000000000000000" pitchFamily="2" charset="2"/>
              </a:rPr>
              <a:t>8</a:t>
            </a:r>
            <a:r>
              <a:rPr lang="hr-HR" dirty="0">
                <a:sym typeface="Wingdings" panose="05000000000000000000" pitchFamily="2" charset="2"/>
              </a:rPr>
              <a:t>]</a:t>
            </a:r>
          </a:p>
          <a:p>
            <a:pPr lvl="1"/>
            <a:r>
              <a:rPr lang="hr-HR" dirty="0">
                <a:sym typeface="Wingdings" panose="05000000000000000000" pitchFamily="2" charset="2"/>
              </a:rPr>
              <a:t>Valencia, Spain [201</a:t>
            </a:r>
            <a:r>
              <a:rPr lang="en-US" dirty="0">
                <a:sym typeface="Wingdings" panose="05000000000000000000" pitchFamily="2" charset="2"/>
              </a:rPr>
              <a:t>9</a:t>
            </a:r>
            <a:r>
              <a:rPr lang="hr-HR" dirty="0">
                <a:sym typeface="Wingdings" panose="05000000000000000000" pitchFamily="2" charset="2"/>
              </a:rPr>
              <a:t>]</a:t>
            </a:r>
          </a:p>
        </p:txBody>
      </p:sp>
      <p:sp>
        <p:nvSpPr>
          <p:cNvPr id="5" name="Slide Number Placeholder 4">
            <a:extLst>
              <a:ext uri="{FF2B5EF4-FFF2-40B4-BE49-F238E27FC236}">
                <a16:creationId xmlns:a16="http://schemas.microsoft.com/office/drawing/2014/main" id="{6413C4D3-A418-4BF5-AE26-7E3DFAE4A615}"/>
              </a:ext>
            </a:extLst>
          </p:cNvPr>
          <p:cNvSpPr>
            <a:spLocks noGrp="1"/>
          </p:cNvSpPr>
          <p:nvPr>
            <p:ph type="sldNum" sz="quarter" idx="12"/>
          </p:nvPr>
        </p:nvSpPr>
        <p:spPr/>
        <p:txBody>
          <a:bodyPr/>
          <a:lstStyle/>
          <a:p>
            <a:fld id="{AD9C827A-E1CC-4B95-AF23-566EC53ECA65}" type="slidenum">
              <a:rPr lang="en-US" smtClean="0"/>
              <a:t>7</a:t>
            </a:fld>
            <a:endParaRPr lang="en-US"/>
          </a:p>
        </p:txBody>
      </p:sp>
      <p:pic>
        <p:nvPicPr>
          <p:cNvPr id="7" name="Picture 6">
            <a:extLst>
              <a:ext uri="{FF2B5EF4-FFF2-40B4-BE49-F238E27FC236}">
                <a16:creationId xmlns:a16="http://schemas.microsoft.com/office/drawing/2014/main" id="{E08284FD-F77F-4656-A289-8E06C4CB4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435" y="3123523"/>
            <a:ext cx="3374490" cy="824723"/>
          </a:xfrm>
          <a:prstGeom prst="rect">
            <a:avLst/>
          </a:prstGeom>
        </p:spPr>
      </p:pic>
      <p:pic>
        <p:nvPicPr>
          <p:cNvPr id="9" name="Picture 8">
            <a:extLst>
              <a:ext uri="{FF2B5EF4-FFF2-40B4-BE49-F238E27FC236}">
                <a16:creationId xmlns:a16="http://schemas.microsoft.com/office/drawing/2014/main" id="{E82C3E7D-A176-4B5E-B9FD-30944FE7B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780" y="5246144"/>
            <a:ext cx="3847385" cy="930819"/>
          </a:xfrm>
          <a:prstGeom prst="rect">
            <a:avLst/>
          </a:prstGeom>
        </p:spPr>
      </p:pic>
    </p:spTree>
    <p:extLst>
      <p:ext uri="{BB962C8B-B14F-4D97-AF65-F5344CB8AC3E}">
        <p14:creationId xmlns:p14="http://schemas.microsoft.com/office/powerpoint/2010/main" val="137082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6853-6526-440F-ACAE-A82257DA7713}"/>
              </a:ext>
            </a:extLst>
          </p:cNvPr>
          <p:cNvSpPr>
            <a:spLocks noGrp="1"/>
          </p:cNvSpPr>
          <p:nvPr>
            <p:ph type="title"/>
          </p:nvPr>
        </p:nvSpPr>
        <p:spPr>
          <a:xfrm>
            <a:off x="831850" y="1209369"/>
            <a:ext cx="10515600" cy="2219632"/>
          </a:xfrm>
        </p:spPr>
        <p:txBody>
          <a:bodyPr>
            <a:normAutofit fontScale="90000"/>
          </a:bodyPr>
          <a:lstStyle/>
          <a:p>
            <a:pPr algn="ctr"/>
            <a:r>
              <a:rPr lang="en-US" b="0" dirty="0"/>
              <a:t>Recognition from EU:</a:t>
            </a:r>
            <a:br>
              <a:rPr lang="en-US" dirty="0"/>
            </a:br>
            <a:r>
              <a:rPr lang="en-US" dirty="0"/>
              <a:t>SUCCESS STORY</a:t>
            </a:r>
            <a:br>
              <a:rPr lang="en-US" dirty="0"/>
            </a:br>
            <a:r>
              <a:rPr lang="en-US" b="0" dirty="0"/>
              <a:t>and</a:t>
            </a:r>
            <a:r>
              <a:rPr lang="en-US" dirty="0"/>
              <a:t> </a:t>
            </a:r>
            <a:br>
              <a:rPr lang="en-US" dirty="0"/>
            </a:br>
            <a:r>
              <a:rPr lang="en-US" dirty="0"/>
              <a:t>GOOD PRACTICE EXAMPLE</a:t>
            </a:r>
          </a:p>
        </p:txBody>
      </p:sp>
      <p:sp>
        <p:nvSpPr>
          <p:cNvPr id="6" name="Text Placeholder 5">
            <a:extLst>
              <a:ext uri="{FF2B5EF4-FFF2-40B4-BE49-F238E27FC236}">
                <a16:creationId xmlns:a16="http://schemas.microsoft.com/office/drawing/2014/main" id="{5FBA7C11-0A24-4239-A230-704BD1C8F11A}"/>
              </a:ext>
            </a:extLst>
          </p:cNvPr>
          <p:cNvSpPr>
            <a:spLocks noGrp="1"/>
          </p:cNvSpPr>
          <p:nvPr>
            <p:ph type="body" idx="1"/>
          </p:nvPr>
        </p:nvSpPr>
        <p:spPr>
          <a:xfrm>
            <a:off x="723695" y="3654553"/>
            <a:ext cx="10515600" cy="2230052"/>
          </a:xfrm>
        </p:spPr>
        <p:txBody>
          <a:bodyPr>
            <a:normAutofit fontScale="92500"/>
          </a:bodyPr>
          <a:lstStyle/>
          <a:p>
            <a:pPr algn="ctr"/>
            <a:r>
              <a:rPr lang="en-US" dirty="0"/>
              <a:t>“Success Stories” are finalized projects that have distinguished themselves with their </a:t>
            </a:r>
            <a:r>
              <a:rPr lang="en-US" b="1" dirty="0"/>
              <a:t>impact, contribution to policy-making, innovative results, creative approach </a:t>
            </a:r>
            <a:r>
              <a:rPr lang="en-US" dirty="0"/>
              <a:t>and as a </a:t>
            </a:r>
            <a:r>
              <a:rPr lang="en-US" b="1" dirty="0"/>
              <a:t>source of inspiration </a:t>
            </a:r>
            <a:r>
              <a:rPr lang="en-US" dirty="0"/>
              <a:t>to others.</a:t>
            </a:r>
          </a:p>
          <a:p>
            <a:pPr algn="ctr"/>
            <a:endParaRPr lang="en-US" dirty="0"/>
          </a:p>
          <a:p>
            <a:pPr algn="ctr"/>
            <a:r>
              <a:rPr lang="en-US" dirty="0"/>
              <a:t>This is the </a:t>
            </a:r>
            <a:r>
              <a:rPr lang="en-US" b="1" dirty="0"/>
              <a:t>first time </a:t>
            </a:r>
            <a:r>
              <a:rPr lang="en-US" dirty="0"/>
              <a:t>that a </a:t>
            </a:r>
            <a:r>
              <a:rPr lang="en-US" b="1" dirty="0"/>
              <a:t>project from Croatia received this recognition </a:t>
            </a:r>
            <a:r>
              <a:rPr lang="en-US" dirty="0"/>
              <a:t>in the sector of higher education within the ERASMUS+ KA2 Strategic Partnerships framework.</a:t>
            </a:r>
          </a:p>
        </p:txBody>
      </p:sp>
      <p:sp>
        <p:nvSpPr>
          <p:cNvPr id="5" name="Slide Number Placeholder 4">
            <a:extLst>
              <a:ext uri="{FF2B5EF4-FFF2-40B4-BE49-F238E27FC236}">
                <a16:creationId xmlns:a16="http://schemas.microsoft.com/office/drawing/2014/main" id="{06F94E0D-930F-4EE1-96DC-2B49E36B14B6}"/>
              </a:ext>
            </a:extLst>
          </p:cNvPr>
          <p:cNvSpPr>
            <a:spLocks noGrp="1"/>
          </p:cNvSpPr>
          <p:nvPr>
            <p:ph type="sldNum" sz="quarter" idx="12"/>
          </p:nvPr>
        </p:nvSpPr>
        <p:spPr/>
        <p:txBody>
          <a:bodyPr/>
          <a:lstStyle/>
          <a:p>
            <a:fld id="{AD9C827A-E1CC-4B95-AF23-566EC53ECA65}" type="slidenum">
              <a:rPr lang="en-US" smtClean="0"/>
              <a:t>8</a:t>
            </a:fld>
            <a:endParaRPr lang="en-US"/>
          </a:p>
        </p:txBody>
      </p:sp>
      <p:pic>
        <p:nvPicPr>
          <p:cNvPr id="8" name="Picture 7">
            <a:extLst>
              <a:ext uri="{FF2B5EF4-FFF2-40B4-BE49-F238E27FC236}">
                <a16:creationId xmlns:a16="http://schemas.microsoft.com/office/drawing/2014/main" id="{22D458B0-3A89-46A0-B0F6-70E62A4920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5471" y="375316"/>
            <a:ext cx="2241419" cy="2445184"/>
          </a:xfrm>
          <a:prstGeom prst="rect">
            <a:avLst/>
          </a:prstGeom>
        </p:spPr>
      </p:pic>
    </p:spTree>
    <p:extLst>
      <p:ext uri="{BB962C8B-B14F-4D97-AF65-F5344CB8AC3E}">
        <p14:creationId xmlns:p14="http://schemas.microsoft.com/office/powerpoint/2010/main" val="46856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C7D0F-A3B0-4363-B270-C31FF8D22D2D}"/>
              </a:ext>
            </a:extLst>
          </p:cNvPr>
          <p:cNvSpPr>
            <a:spLocks noGrp="1"/>
          </p:cNvSpPr>
          <p:nvPr>
            <p:ph type="title"/>
          </p:nvPr>
        </p:nvSpPr>
        <p:spPr/>
        <p:txBody>
          <a:bodyPr/>
          <a:lstStyle/>
          <a:p>
            <a:r>
              <a:rPr lang="hr-HR" dirty="0"/>
              <a:t>TeamSoc21 </a:t>
            </a:r>
            <a:r>
              <a:rPr lang="en-US" dirty="0"/>
              <a:t>project</a:t>
            </a:r>
          </a:p>
        </p:txBody>
      </p:sp>
      <p:sp>
        <p:nvSpPr>
          <p:cNvPr id="7" name="Text Placeholder 6">
            <a:extLst>
              <a:ext uri="{FF2B5EF4-FFF2-40B4-BE49-F238E27FC236}">
                <a16:creationId xmlns:a16="http://schemas.microsoft.com/office/drawing/2014/main" id="{1B74F946-123A-42F6-B372-B5D5926FBBB0}"/>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3B85254-CDDB-4111-ADD9-4D76845D2153}"/>
              </a:ext>
            </a:extLst>
          </p:cNvPr>
          <p:cNvSpPr>
            <a:spLocks noGrp="1"/>
          </p:cNvSpPr>
          <p:nvPr>
            <p:ph type="sldNum" sz="quarter" idx="12"/>
          </p:nvPr>
        </p:nvSpPr>
        <p:spPr/>
        <p:txBody>
          <a:bodyPr/>
          <a:lstStyle/>
          <a:p>
            <a:fld id="{AD9C827A-E1CC-4B95-AF23-566EC53ECA65}" type="slidenum">
              <a:rPr lang="en-US" smtClean="0"/>
              <a:t>9</a:t>
            </a:fld>
            <a:endParaRPr lang="en-US"/>
          </a:p>
        </p:txBody>
      </p:sp>
    </p:spTree>
    <p:extLst>
      <p:ext uri="{BB962C8B-B14F-4D97-AF65-F5344CB8AC3E}">
        <p14:creationId xmlns:p14="http://schemas.microsoft.com/office/powerpoint/2010/main" val="2245880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1189</Words>
  <Application>Microsoft Office PowerPoint</Application>
  <PresentationFormat>Widescreen</PresentationFormat>
  <Paragraphs>171</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ICT Engineer of the 21st Century: Mastering Technical Competencies, Management Skills, and Societal Responsibilities (TeamSoc21)</vt:lpstr>
      <vt:lpstr>Content</vt:lpstr>
      <vt:lpstr>Brief history</vt:lpstr>
      <vt:lpstr>Phase 1 aka Baby steps (2004-2011)</vt:lpstr>
      <vt:lpstr>European Student Meetings</vt:lpstr>
      <vt:lpstr>Phase 2 aka Consolidation (2012-2014)</vt:lpstr>
      <vt:lpstr>Phase 3 aka Erasmus Key Action 2 (2014 - onwards)</vt:lpstr>
      <vt:lpstr>Recognition from EU: SUCCESS STORY and  GOOD PRACTICE EXAMPLE</vt:lpstr>
      <vt:lpstr>TeamSoc21 project</vt:lpstr>
      <vt:lpstr>Background and Motivation</vt:lpstr>
      <vt:lpstr>Our approach</vt:lpstr>
      <vt:lpstr>Current consortium (TeamSoc21)</vt:lpstr>
      <vt:lpstr>How? Retain good practices from INNOSOC and adjust accordingly </vt:lpstr>
      <vt:lpstr>Think about sustainability!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 Hakkinen</dc:creator>
  <cp:lastModifiedBy>Jurica Babić</cp:lastModifiedBy>
  <cp:revision>996</cp:revision>
  <dcterms:created xsi:type="dcterms:W3CDTF">2017-11-02T13:47:07Z</dcterms:created>
  <dcterms:modified xsi:type="dcterms:W3CDTF">2018-12-17T19:03:28Z</dcterms:modified>
</cp:coreProperties>
</file>