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66" r:id="rId13"/>
    <p:sldId id="267" r:id="rId14"/>
    <p:sldId id="276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-118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5/4/2017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810001" y="2432957"/>
            <a:ext cx="10572000" cy="1987241"/>
          </a:xfrm>
        </p:spPr>
        <p:txBody>
          <a:bodyPr/>
          <a:lstStyle/>
          <a:p>
            <a:r>
              <a:rPr lang="en-GB" dirty="0" smtClean="0"/>
              <a:t>Case Study 6 - Sound</a:t>
            </a:r>
            <a:endParaRPr lang="en-GB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1364882"/>
          </a:xfrm>
        </p:spPr>
        <p:txBody>
          <a:bodyPr>
            <a:normAutofit fontScale="47500" lnSpcReduction="20000"/>
          </a:bodyPr>
          <a:lstStyle/>
          <a:p>
            <a:r>
              <a:rPr lang="en-US" sz="10100" dirty="0" smtClean="0"/>
              <a:t>Re-Invention of the Role of Sound in Education</a:t>
            </a:r>
          </a:p>
          <a:p>
            <a:endParaRPr lang="en-GB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3601" y="-31844"/>
            <a:ext cx="10058400" cy="29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31153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supervisor</a:t>
            </a:r>
            <a:endParaRPr lang="en-GB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818712" y="2612572"/>
            <a:ext cx="6235231" cy="4604657"/>
          </a:xfrm>
        </p:spPr>
        <p:txBody>
          <a:bodyPr/>
          <a:lstStyle/>
          <a:p>
            <a:pPr>
              <a:buNone/>
            </a:pPr>
            <a:r>
              <a:rPr lang="es-ES" b="1" u="sng" dirty="0" smtClean="0"/>
              <a:t>Carlos Hernández Franco</a:t>
            </a:r>
          </a:p>
          <a:p>
            <a:r>
              <a:rPr lang="en-US" dirty="0" smtClean="0"/>
              <a:t>Professor of the Communications Department</a:t>
            </a:r>
          </a:p>
          <a:p>
            <a:r>
              <a:rPr lang="en-US" dirty="0" smtClean="0"/>
              <a:t>Faculty of Telecommunications Technology Engineering, Polytechnic University of Valencia</a:t>
            </a:r>
          </a:p>
          <a:p>
            <a:r>
              <a:rPr lang="es-ES" dirty="0" err="1" smtClean="0"/>
              <a:t>Teaching</a:t>
            </a:r>
            <a:r>
              <a:rPr lang="es-ES" dirty="0" smtClean="0"/>
              <a:t> </a:t>
            </a:r>
            <a:r>
              <a:rPr lang="es-ES" dirty="0" err="1" smtClean="0"/>
              <a:t>Innovation</a:t>
            </a:r>
            <a:r>
              <a:rPr lang="es-ES" dirty="0" smtClean="0"/>
              <a:t> </a:t>
            </a:r>
            <a:r>
              <a:rPr lang="es-ES" dirty="0" err="1" smtClean="0"/>
              <a:t>Projects</a:t>
            </a:r>
            <a:endParaRPr lang="es-ES" dirty="0" smtClean="0"/>
          </a:p>
          <a:p>
            <a:r>
              <a:rPr lang="en-US" dirty="0" smtClean="0"/>
              <a:t>Workshops for teachers aimed at improving educational methods and the quality of teaching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s-ES" b="1" u="sng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8975" y="1704975"/>
            <a:ext cx="515302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6917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work on…</a:t>
            </a:r>
            <a:endParaRPr lang="en-GB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8563" y="2804590"/>
            <a:ext cx="6093769" cy="3518937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8691" y="682580"/>
            <a:ext cx="3653307" cy="365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781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Devices</a:t>
            </a:r>
            <a:endParaRPr lang="en-GB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4594" y="1864827"/>
            <a:ext cx="4097375" cy="4993174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4826"/>
            <a:ext cx="6258111" cy="4993174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1373" y="0"/>
            <a:ext cx="3636963" cy="3636963"/>
          </a:xfrm>
        </p:spPr>
      </p:pic>
      <p:sp>
        <p:nvSpPr>
          <p:cNvPr id="7" name="6 CuadroTexto"/>
          <p:cNvSpPr txBox="1"/>
          <p:nvPr/>
        </p:nvSpPr>
        <p:spPr>
          <a:xfrm>
            <a:off x="0" y="648866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Behringer</a:t>
            </a:r>
            <a:r>
              <a:rPr lang="es-ES" dirty="0" smtClean="0">
                <a:solidFill>
                  <a:schemeClr val="bg1"/>
                </a:solidFill>
              </a:rPr>
              <a:t> XENYX 802 </a:t>
            </a:r>
            <a:r>
              <a:rPr lang="es-ES" dirty="0" err="1" smtClean="0">
                <a:solidFill>
                  <a:schemeClr val="bg1"/>
                </a:solidFill>
              </a:rPr>
              <a:t>Mixer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47657" y="6041571"/>
            <a:ext cx="406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 H2 Zoom digital </a:t>
            </a:r>
            <a:r>
              <a:rPr lang="es-ES" dirty="0" err="1" smtClean="0">
                <a:solidFill>
                  <a:schemeClr val="bg1"/>
                </a:solidFill>
              </a:rPr>
              <a:t>Recorder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976757" y="3722914"/>
            <a:ext cx="287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Behringer</a:t>
            </a:r>
            <a:r>
              <a:rPr lang="es-ES" dirty="0" smtClean="0"/>
              <a:t> C1 </a:t>
            </a:r>
            <a:r>
              <a:rPr lang="es-ES" dirty="0" err="1" smtClean="0"/>
              <a:t>Microphone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039132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Контейнер за съдържа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386475"/>
            <a:ext cx="5613702" cy="36369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0128" y="0"/>
            <a:ext cx="4765183" cy="1730480"/>
          </a:xfrm>
        </p:spPr>
      </p:pic>
      <p:sp>
        <p:nvSpPr>
          <p:cNvPr id="7" name="6 CuadroTexto"/>
          <p:cNvSpPr txBox="1"/>
          <p:nvPr/>
        </p:nvSpPr>
        <p:spPr>
          <a:xfrm>
            <a:off x="6155871" y="2432958"/>
            <a:ext cx="29717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Audacity</a:t>
            </a:r>
            <a:r>
              <a:rPr lang="en-US" dirty="0" smtClean="0"/>
              <a:t> is digital audio editor and recording application. It is open source, free and available for </a:t>
            </a:r>
            <a:r>
              <a:rPr lang="en-US" i="1" dirty="0" smtClean="0"/>
              <a:t>Windows</a:t>
            </a:r>
            <a:r>
              <a:rPr lang="en-US" dirty="0" smtClean="0"/>
              <a:t>, </a:t>
            </a:r>
            <a:r>
              <a:rPr lang="en-US" i="1" dirty="0" smtClean="0"/>
              <a:t>OS X</a:t>
            </a:r>
            <a:r>
              <a:rPr lang="en-US" dirty="0" smtClean="0"/>
              <a:t>, and </a:t>
            </a:r>
            <a:r>
              <a:rPr lang="en-US" i="1" dirty="0" smtClean="0"/>
              <a:t>Linux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It has several menus from which we obtained information about its use, from filters to effects.</a:t>
            </a:r>
            <a:endParaRPr lang="es-ES" dirty="0"/>
          </a:p>
        </p:txBody>
      </p:sp>
      <p:pic>
        <p:nvPicPr>
          <p:cNvPr id="8194" name="Picture 2" descr="https://lh6.googleusercontent.com/LQrb_nUZuYm-Rg4fv_m2heb5IgDjc_YhoM9H9e5zBD4BJJqJzpSoegtkTNaYGoxGVHYJ-gou8iJz4684B-F8coBXQfzM-LkLMqLfPkZj3ffNm7qRqTXSiPquWFYwTOkTjGz3AmV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60330" y="3300601"/>
            <a:ext cx="2612570" cy="3075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7577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roadcasting</a:t>
            </a:r>
            <a:endParaRPr lang="en-GB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291" y="1998480"/>
            <a:ext cx="3585689" cy="4780919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1357" y="2907053"/>
            <a:ext cx="4849284" cy="3636963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41510"/>
            <a:ext cx="3680742" cy="303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3269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Despite the distance and the lack of previous knowledge</a:t>
            </a:r>
            <a:endParaRPr lang="en-GB" dirty="0"/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0181" y="2042195"/>
            <a:ext cx="5468043" cy="3636963"/>
          </a:xfr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553" y="2832331"/>
            <a:ext cx="4732785" cy="38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003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have…</a:t>
            </a:r>
            <a:endParaRPr lang="en-GB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7517" y="1924138"/>
            <a:ext cx="3636963" cy="3636963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2326" y="447188"/>
            <a:ext cx="3938535" cy="295390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52670"/>
            <a:ext cx="4005330" cy="400533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7873189" y="3413249"/>
            <a:ext cx="4318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Desire to work, learn and cooperate</a:t>
            </a:r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202301" y="2435703"/>
            <a:ext cx="380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Good and accessible lecturer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304963" y="5510676"/>
            <a:ext cx="359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Equal engagement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06184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 successfully use…</a:t>
            </a:r>
            <a:endParaRPr lang="en-GB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42195"/>
            <a:ext cx="6640960" cy="391773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8436" y="205188"/>
            <a:ext cx="3253663" cy="3253663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5343" y="4152594"/>
            <a:ext cx="2404077" cy="245416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673929" y="4653644"/>
            <a:ext cx="4767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Facebook</a:t>
            </a:r>
            <a:r>
              <a:rPr lang="es-ES" dirty="0" smtClean="0">
                <a:solidFill>
                  <a:schemeClr val="bg1"/>
                </a:solidFill>
              </a:rPr>
              <a:t>: </a:t>
            </a:r>
          </a:p>
          <a:p>
            <a:pPr lvl="1">
              <a:buFont typeface="Arial" pitchFamily="34" charset="0"/>
              <a:buChar char="•"/>
            </a:pPr>
            <a:r>
              <a:rPr lang="es-ES" dirty="0" err="1" smtClean="0">
                <a:solidFill>
                  <a:schemeClr val="bg1"/>
                </a:solidFill>
              </a:rPr>
              <a:t>Communication</a:t>
            </a:r>
            <a:endParaRPr lang="es-ES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s-ES" dirty="0" err="1" smtClean="0">
                <a:solidFill>
                  <a:schemeClr val="bg1"/>
                </a:solidFill>
              </a:rPr>
              <a:t>Receive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tasks</a:t>
            </a:r>
            <a:endParaRPr lang="es-ES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s-ES" dirty="0" err="1" smtClean="0">
                <a:solidFill>
                  <a:schemeClr val="bg1"/>
                </a:solidFill>
              </a:rPr>
              <a:t>Report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our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results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801100" y="3526971"/>
            <a:ext cx="3717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Google Drive/</a:t>
            </a:r>
            <a:r>
              <a:rPr lang="es-ES" dirty="0" err="1" smtClean="0"/>
              <a:t>Docs</a:t>
            </a:r>
            <a:r>
              <a:rPr lang="es-ES" dirty="0" smtClean="0"/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es-ES" dirty="0" err="1" smtClean="0"/>
              <a:t>File</a:t>
            </a:r>
            <a:r>
              <a:rPr lang="es-ES" dirty="0" smtClean="0"/>
              <a:t> </a:t>
            </a:r>
            <a:r>
              <a:rPr lang="es-ES" dirty="0" err="1" smtClean="0"/>
              <a:t>storage</a:t>
            </a:r>
            <a:endParaRPr lang="es-ES" dirty="0" smtClean="0"/>
          </a:p>
          <a:p>
            <a:pPr lvl="1">
              <a:buFont typeface="Arial" pitchFamily="34" charset="0"/>
              <a:buChar char="•"/>
            </a:pPr>
            <a:r>
              <a:rPr lang="es-ES" dirty="0" err="1" smtClean="0"/>
              <a:t>Synchronization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endParaRPr lang="es-ES" dirty="0" smtClean="0"/>
          </a:p>
          <a:p>
            <a:pPr lvl="1">
              <a:buFont typeface="Arial" pitchFamily="34" charset="0"/>
              <a:buChar char="•"/>
            </a:pPr>
            <a:r>
              <a:rPr lang="es-ES" dirty="0" err="1" smtClean="0"/>
              <a:t>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48129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That make us… </a:t>
            </a:r>
            <a:endParaRPr lang="en-GB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000" y="2305318"/>
            <a:ext cx="3704865" cy="4307983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9" y="2432590"/>
            <a:ext cx="4789048" cy="35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7844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end</a:t>
            </a:r>
            <a:endParaRPr lang="en-GB" dirty="0"/>
          </a:p>
        </p:txBody>
      </p:sp>
      <p:sp>
        <p:nvSpPr>
          <p:cNvPr id="5" name="Подзаглавие 4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1158590"/>
          </a:xfrm>
        </p:spPr>
        <p:txBody>
          <a:bodyPr>
            <a:normAutofit/>
          </a:bodyPr>
          <a:lstStyle/>
          <a:p>
            <a:r>
              <a:rPr lang="en-GB" dirty="0" smtClean="0"/>
              <a:t>Thank you for your time!</a:t>
            </a:r>
          </a:p>
          <a:p>
            <a:r>
              <a:rPr lang="en-GB" dirty="0" smtClean="0"/>
              <a:t>Leon, </a:t>
            </a:r>
            <a:r>
              <a:rPr lang="en-GB" dirty="0" err="1" smtClean="0"/>
              <a:t>Patrik</a:t>
            </a:r>
            <a:r>
              <a:rPr lang="en-GB" dirty="0" smtClean="0"/>
              <a:t>, Raul, Valentina</a:t>
            </a:r>
            <a:endParaRPr lang="en-GB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3678" y="-239869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8545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Valentina</a:t>
            </a:r>
            <a:endParaRPr lang="en-GB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71" y="2299773"/>
            <a:ext cx="4248297" cy="4248297"/>
          </a:xfrm>
        </p:spPr>
      </p:pic>
      <p:sp>
        <p:nvSpPr>
          <p:cNvPr id="8" name="Текстово поле 7"/>
          <p:cNvSpPr txBox="1"/>
          <p:nvPr/>
        </p:nvSpPr>
        <p:spPr>
          <a:xfrm>
            <a:off x="5442856" y="3235127"/>
            <a:ext cx="6166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20 </a:t>
            </a:r>
            <a:r>
              <a:rPr lang="en-GB" dirty="0"/>
              <a:t>Y</a:t>
            </a:r>
            <a:r>
              <a:rPr lang="en-GB" dirty="0" smtClean="0"/>
              <a:t>ears </a:t>
            </a:r>
            <a:r>
              <a:rPr lang="en-GB" dirty="0"/>
              <a:t>O</a:t>
            </a:r>
            <a:r>
              <a:rPr lang="en-GB" dirty="0" smtClean="0"/>
              <a:t>ld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err="1" smtClean="0"/>
              <a:t>Sofia,Bulgaria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Communication and computer equipment, University of telecommunications and post</a:t>
            </a:r>
          </a:p>
          <a:p>
            <a:pPr fontAlgn="base"/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Computer administration of software applications </a:t>
            </a:r>
          </a:p>
          <a:p>
            <a:pPr fontAlgn="base"/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1st year student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9" name="8 Imagen" descr="bulgari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714" y="2171700"/>
            <a:ext cx="2443843" cy="1929350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1644" y="0"/>
            <a:ext cx="1753703" cy="16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963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254580" cy="394093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5309" y="2179245"/>
            <a:ext cx="3509066" cy="4678755"/>
          </a:xfrm>
        </p:spPr>
      </p:pic>
      <p:sp>
        <p:nvSpPr>
          <p:cNvPr id="7" name="6 CuadroTexto"/>
          <p:cNvSpPr txBox="1"/>
          <p:nvPr/>
        </p:nvSpPr>
        <p:spPr>
          <a:xfrm>
            <a:off x="0" y="6106886"/>
            <a:ext cx="4539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i="1" dirty="0" smtClean="0">
                <a:latin typeface="Adobe Garamond Pro Bold" pitchFamily="18" charset="0"/>
              </a:rPr>
              <a:t>Hobbies…</a:t>
            </a:r>
            <a:endParaRPr lang="es-ES" sz="5400" i="1" dirty="0">
              <a:latin typeface="Adobe Garamond Pro Bold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12671" y="3282043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>
                <a:solidFill>
                  <a:schemeClr val="bg1"/>
                </a:solidFill>
              </a:rPr>
              <a:t>Tourism</a:t>
            </a:r>
            <a:endParaRPr lang="es-ES" sz="2800" b="1" i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230585" y="6334780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>
                <a:solidFill>
                  <a:schemeClr val="bg1"/>
                </a:solidFill>
              </a:rPr>
              <a:t>Painting</a:t>
            </a:r>
            <a:endParaRPr lang="es-ES" sz="2800" b="1" i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018814" y="5655128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/>
              <a:t>Cooking</a:t>
            </a:r>
            <a:endParaRPr lang="es-ES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4022912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Patrik</a:t>
            </a:r>
            <a:endParaRPr lang="en-GB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401" y="1897453"/>
            <a:ext cx="4818879" cy="4818879"/>
          </a:xfrm>
        </p:spPr>
      </p:pic>
      <p:sp>
        <p:nvSpPr>
          <p:cNvPr id="5" name="4 CuadroTexto"/>
          <p:cNvSpPr txBox="1"/>
          <p:nvPr/>
        </p:nvSpPr>
        <p:spPr>
          <a:xfrm>
            <a:off x="5698671" y="2873828"/>
            <a:ext cx="5600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24 Years Old</a:t>
            </a:r>
          </a:p>
          <a:p>
            <a:pPr fontAlgn="base"/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err="1" smtClean="0"/>
              <a:t>Nimnica</a:t>
            </a:r>
            <a:r>
              <a:rPr lang="en-US" dirty="0" smtClean="0"/>
              <a:t>, Slovakia</a:t>
            </a:r>
          </a:p>
          <a:p>
            <a:pPr fontAlgn="base">
              <a:buFont typeface="Arial" pitchFamily="34" charset="0"/>
              <a:buChar char="•"/>
            </a:pPr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Faculty of Management Science and Informatics, University of </a:t>
            </a:r>
            <a:r>
              <a:rPr lang="en-US" dirty="0" err="1" smtClean="0"/>
              <a:t>Zilina</a:t>
            </a:r>
            <a:endParaRPr lang="en-US" dirty="0" smtClean="0"/>
          </a:p>
          <a:p>
            <a:pPr fontAlgn="base"/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err="1" smtClean="0"/>
              <a:t>Informatic</a:t>
            </a:r>
            <a:r>
              <a:rPr lang="en-US" dirty="0" smtClean="0"/>
              <a:t> systems, aim Data processing  </a:t>
            </a:r>
          </a:p>
          <a:p>
            <a:pPr fontAlgn="base"/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5th year student</a:t>
            </a:r>
          </a:p>
          <a:p>
            <a:endParaRPr lang="es-ES" dirty="0"/>
          </a:p>
        </p:txBody>
      </p:sp>
      <p:pic>
        <p:nvPicPr>
          <p:cNvPr id="17410" name="Picture 2" descr="Avada Adm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1823" y="0"/>
            <a:ext cx="1860177" cy="1807029"/>
          </a:xfrm>
          <a:prstGeom prst="rect">
            <a:avLst/>
          </a:prstGeom>
          <a:noFill/>
        </p:spPr>
      </p:pic>
      <p:pic>
        <p:nvPicPr>
          <p:cNvPr id="17412" name="Picture 4" descr="https://upload.wikimedia.org/wikipedia/commons/thumb/0/08/Slovakia_in_Europe_%28-rivers_-mini_map%29.svg/1198px-Slovakia_in_Europe_%28-rivers_-mini_map%29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2097516"/>
            <a:ext cx="2465614" cy="2107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9872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382" y="15666"/>
            <a:ext cx="6694441" cy="4465139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753100" cy="4314825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069" y="3221037"/>
            <a:ext cx="5492994" cy="3636963"/>
          </a:xfrm>
        </p:spPr>
      </p:pic>
      <p:sp>
        <p:nvSpPr>
          <p:cNvPr id="7" name="6 Rectángulo"/>
          <p:cNvSpPr/>
          <p:nvPr/>
        </p:nvSpPr>
        <p:spPr>
          <a:xfrm>
            <a:off x="0" y="5934670"/>
            <a:ext cx="4245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i="1" dirty="0" smtClean="0">
                <a:latin typeface="Adobe Garamond Pro Bold" pitchFamily="18" charset="0"/>
              </a:rPr>
              <a:t>Hobbies…</a:t>
            </a:r>
            <a:endParaRPr lang="es-ES" sz="5400" i="1" dirty="0">
              <a:latin typeface="Adobe Garamond Pro Bold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36813" y="3298371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>
                <a:solidFill>
                  <a:schemeClr val="bg1"/>
                </a:solidFill>
              </a:rPr>
              <a:t>Hiking</a:t>
            </a:r>
            <a:endParaRPr lang="es-ES" sz="2800" b="1" i="1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724900" y="4855029"/>
            <a:ext cx="2792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/>
              <a:t>Japanese</a:t>
            </a:r>
            <a:r>
              <a:rPr lang="es-ES" sz="2800" b="1" i="1" dirty="0" smtClean="0"/>
              <a:t> </a:t>
            </a:r>
            <a:r>
              <a:rPr lang="es-ES" sz="2800" b="1" i="1" dirty="0" err="1" smtClean="0"/>
              <a:t>culture</a:t>
            </a:r>
            <a:endParaRPr lang="es-ES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3599828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Raúl</a:t>
            </a:r>
            <a:endParaRPr lang="en-GB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139" y="1913407"/>
            <a:ext cx="3690644" cy="4920859"/>
          </a:xfrm>
        </p:spPr>
      </p:pic>
      <p:pic>
        <p:nvPicPr>
          <p:cNvPr id="15362" name="Picture 2" descr="Avada Adm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9657" y="-136156"/>
            <a:ext cx="1872343" cy="2168737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539343" y="3167743"/>
            <a:ext cx="69396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20 Years Old</a:t>
            </a:r>
          </a:p>
          <a:p>
            <a:pPr fontAlgn="base"/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Valencia, Spain</a:t>
            </a:r>
          </a:p>
          <a:p>
            <a:pPr fontAlgn="base"/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Faculty of Telecommunications Technology Engineering, Polytechnic University of Valencia</a:t>
            </a:r>
          </a:p>
          <a:p>
            <a:pPr fontAlgn="base">
              <a:buFont typeface="Arial" pitchFamily="34" charset="0"/>
              <a:buChar char="•"/>
            </a:pPr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i="1" dirty="0" smtClean="0"/>
              <a:t>Bachelor's Degree in Telecommunications Technology Engineering</a:t>
            </a:r>
          </a:p>
          <a:p>
            <a:pPr fontAlgn="base">
              <a:buFont typeface="Arial" pitchFamily="34" charset="0"/>
              <a:buChar char="•"/>
            </a:pPr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3rd year student</a:t>
            </a:r>
          </a:p>
          <a:p>
            <a:endParaRPr lang="es-ES" dirty="0"/>
          </a:p>
        </p:txBody>
      </p:sp>
      <p:pic>
        <p:nvPicPr>
          <p:cNvPr id="15364" name="Picture 4" descr="https://upload.wikimedia.org/wikipedia/commons/thumb/8/85/Spain_in_Europe_%28extended%29_%28-mini_map_-rivers%29.svg/1280px-Spain_in_Europe_%28extended%29_%28-mini_map_-rivers%29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4953" y="2057401"/>
            <a:ext cx="2624593" cy="2029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4980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9" y="0"/>
            <a:ext cx="6096000" cy="6096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158" y="414531"/>
            <a:ext cx="3483308" cy="4644411"/>
          </a:xfrm>
        </p:spPr>
      </p:pic>
      <p:sp>
        <p:nvSpPr>
          <p:cNvPr id="7" name="6 Rectángulo"/>
          <p:cNvSpPr/>
          <p:nvPr/>
        </p:nvSpPr>
        <p:spPr>
          <a:xfrm>
            <a:off x="0" y="5934670"/>
            <a:ext cx="4245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i="1" dirty="0" smtClean="0">
                <a:latin typeface="Adobe Garamond Pro Bold" pitchFamily="18" charset="0"/>
              </a:rPr>
              <a:t>Hobbies…</a:t>
            </a:r>
            <a:endParaRPr lang="es-ES" sz="5400" i="1" dirty="0">
              <a:latin typeface="Adobe Garamond Pro Bold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331028" y="3461657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smtClean="0">
                <a:solidFill>
                  <a:schemeClr val="bg1"/>
                </a:solidFill>
              </a:rPr>
              <a:t>Camp</a:t>
            </a:r>
            <a:r>
              <a:rPr lang="en-GB" sz="2800" b="1" i="1" dirty="0" err="1" smtClean="0">
                <a:solidFill>
                  <a:schemeClr val="bg1"/>
                </a:solidFill>
              </a:rPr>
              <a:t>ing</a:t>
            </a:r>
            <a:endParaRPr lang="es-ES" sz="2800" b="1" i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71600" y="5143500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>
                <a:solidFill>
                  <a:schemeClr val="bg1"/>
                </a:solidFill>
              </a:rPr>
              <a:t>Hiking</a:t>
            </a:r>
            <a:endParaRPr lang="es-ES" sz="2800" b="1" i="1" dirty="0">
              <a:solidFill>
                <a:schemeClr val="bg1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399814" y="4082143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/>
              <a:t>Music</a:t>
            </a:r>
            <a:endParaRPr lang="es-ES" sz="2800" b="1" i="1" dirty="0"/>
          </a:p>
        </p:txBody>
      </p:sp>
    </p:spTree>
    <p:extLst>
      <p:ext uri="{BB962C8B-B14F-4D97-AF65-F5344CB8AC3E}">
        <p14:creationId xmlns:p14="http://schemas.microsoft.com/office/powerpoint/2010/main" xmlns="" val="1841799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Leon</a:t>
            </a:r>
            <a:endParaRPr lang="en-GB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84" y="1913407"/>
            <a:ext cx="4944593" cy="4944593"/>
          </a:xfrm>
        </p:spPr>
      </p:pic>
      <p:sp>
        <p:nvSpPr>
          <p:cNvPr id="5" name="4 CuadroTexto"/>
          <p:cNvSpPr txBox="1"/>
          <p:nvPr/>
        </p:nvSpPr>
        <p:spPr>
          <a:xfrm>
            <a:off x="5763986" y="3265712"/>
            <a:ext cx="57803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23 Years Old</a:t>
            </a:r>
          </a:p>
          <a:p>
            <a:pPr fontAlgn="base">
              <a:buFont typeface="Arial" pitchFamily="34" charset="0"/>
              <a:buChar char="•"/>
            </a:pPr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err="1" smtClean="0"/>
              <a:t>Petrinja</a:t>
            </a:r>
            <a:r>
              <a:rPr lang="en-US" dirty="0" smtClean="0"/>
              <a:t>, Croatia</a:t>
            </a:r>
          </a:p>
          <a:p>
            <a:pPr fontAlgn="base">
              <a:buFont typeface="Arial" pitchFamily="34" charset="0"/>
              <a:buChar char="•"/>
            </a:pPr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Faculty of Electrical Engineering and Computing, University of Zagreb</a:t>
            </a:r>
          </a:p>
          <a:p>
            <a:pPr fontAlgn="base">
              <a:buFont typeface="Arial" pitchFamily="34" charset="0"/>
              <a:buChar char="•"/>
            </a:pPr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Information and Communication Technology</a:t>
            </a:r>
          </a:p>
          <a:p>
            <a:pPr fontAlgn="base">
              <a:buFont typeface="Arial" pitchFamily="34" charset="0"/>
              <a:buChar char="•"/>
            </a:pPr>
            <a:endParaRPr lang="en-US" dirty="0" smtClean="0"/>
          </a:p>
          <a:p>
            <a:pPr fontAlgn="base">
              <a:buFont typeface="Arial" pitchFamily="34" charset="0"/>
              <a:buChar char="•"/>
            </a:pPr>
            <a:r>
              <a:rPr lang="en-US" dirty="0" smtClean="0"/>
              <a:t>5th year student</a:t>
            </a:r>
            <a:endParaRPr lang="en-US" dirty="0"/>
          </a:p>
        </p:txBody>
      </p:sp>
      <p:pic>
        <p:nvPicPr>
          <p:cNvPr id="13314" name="Picture 2" descr="Avada Adm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500" y="0"/>
            <a:ext cx="2857500" cy="1695451"/>
          </a:xfrm>
          <a:prstGeom prst="rect">
            <a:avLst/>
          </a:prstGeom>
          <a:noFill/>
        </p:spPr>
      </p:pic>
      <p:pic>
        <p:nvPicPr>
          <p:cNvPr id="13316" name="Picture 4" descr="http://www.freeworldmaps.net/europe/croatia/croatia-loca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06444" y="2188029"/>
            <a:ext cx="2684524" cy="1859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1414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556" y="0"/>
            <a:ext cx="5455444" cy="3636963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0780" y="1714500"/>
            <a:ext cx="6858000" cy="51435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22940" cy="3837904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0" y="5934670"/>
            <a:ext cx="4245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i="1" dirty="0" smtClean="0">
                <a:latin typeface="Adobe Garamond Pro Bold" pitchFamily="18" charset="0"/>
              </a:rPr>
              <a:t>Hobbies…</a:t>
            </a:r>
            <a:endParaRPr lang="es-ES" sz="5400" i="1" dirty="0">
              <a:latin typeface="Adobe Garamond Pro Bold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11470" y="75783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/>
              <a:t>Music</a:t>
            </a:r>
            <a:endParaRPr lang="es-ES" sz="2800" b="1" i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883728" y="5916386"/>
            <a:ext cx="279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 err="1" smtClean="0">
                <a:solidFill>
                  <a:schemeClr val="bg1"/>
                </a:solidFill>
              </a:rPr>
              <a:t>Gymnastics</a:t>
            </a:r>
            <a:endParaRPr lang="es-E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865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тировки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Котировки</Template>
  <TotalTime>430</TotalTime>
  <Words>286</Words>
  <Application>Microsoft Office PowerPoint</Application>
  <PresentationFormat>Personalizado</PresentationFormat>
  <Paragraphs>93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Котировки</vt:lpstr>
      <vt:lpstr>Case Study 6 - Sound</vt:lpstr>
      <vt:lpstr>Valentina</vt:lpstr>
      <vt:lpstr>Diapositiva 3</vt:lpstr>
      <vt:lpstr>Patrik</vt:lpstr>
      <vt:lpstr>Diapositiva 5</vt:lpstr>
      <vt:lpstr>Raúl</vt:lpstr>
      <vt:lpstr>Diapositiva 7</vt:lpstr>
      <vt:lpstr>Leon</vt:lpstr>
      <vt:lpstr>Diapositiva 9</vt:lpstr>
      <vt:lpstr>Our supervisor</vt:lpstr>
      <vt:lpstr>We work on…</vt:lpstr>
      <vt:lpstr>Devices</vt:lpstr>
      <vt:lpstr>Diapositiva 13</vt:lpstr>
      <vt:lpstr>Broadcasting</vt:lpstr>
      <vt:lpstr>Despite the distance and the lack of previous knowledge</vt:lpstr>
      <vt:lpstr>We have…</vt:lpstr>
      <vt:lpstr>We successfully use…</vt:lpstr>
      <vt:lpstr>That make us… </vt:lpstr>
      <vt:lpstr>The end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Акаунт в Microsoft</dc:creator>
  <cp:lastModifiedBy>Raúl Del Amo Alcañiz</cp:lastModifiedBy>
  <cp:revision>30</cp:revision>
  <dcterms:created xsi:type="dcterms:W3CDTF">2017-05-04T03:03:06Z</dcterms:created>
  <dcterms:modified xsi:type="dcterms:W3CDTF">2017-05-04T19:46:03Z</dcterms:modified>
</cp:coreProperties>
</file>